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0564535-7746-4369-A01D-70F528A3031D}" type="datetimeFigureOut">
              <a:rPr lang="ar-IQ" smtClean="0"/>
              <a:pPr/>
              <a:t>11/10/1442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39113C6-EA79-42C7-BD51-AE81E55580E9}"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9D5A-2AEE-4277-8254-D3237DC6C7E2}" type="slidenum">
              <a:rPr lang="en-US" smtClean="0"/>
              <a:pPr/>
              <a:t>9</a:t>
            </a:fld>
            <a:endParaRPr lang="en-US"/>
          </a:p>
        </p:txBody>
      </p:sp>
    </p:spTree>
    <p:extLst>
      <p:ext uri="{BB962C8B-B14F-4D97-AF65-F5344CB8AC3E}">
        <p14:creationId xmlns:p14="http://schemas.microsoft.com/office/powerpoint/2010/main" xmlns="" val="157513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2E5732-CD86-4AB1-AFAE-945FC97A3FC8}" type="datetimeFigureOut">
              <a:rPr lang="ar-IQ" smtClean="0"/>
              <a:pPr/>
              <a:t>11/10/1442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186AE4-B979-42B2-88F9-B1E4929D387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2E5732-CD86-4AB1-AFAE-945FC97A3FC8}" type="datetimeFigureOut">
              <a:rPr lang="ar-IQ" smtClean="0"/>
              <a:pPr/>
              <a:t>11/10/1442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186AE4-B979-42B2-88F9-B1E4929D387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INFLAMMATORY JOINT DISEASE</a:t>
            </a:r>
            <a:endParaRPr lang="en-US" dirty="0"/>
          </a:p>
        </p:txBody>
      </p:sp>
      <p:sp>
        <p:nvSpPr>
          <p:cNvPr id="3" name="Content Placeholder 2"/>
          <p:cNvSpPr>
            <a:spLocks noGrp="1"/>
          </p:cNvSpPr>
          <p:nvPr>
            <p:ph idx="1"/>
          </p:nvPr>
        </p:nvSpPr>
        <p:spPr>
          <a:xfrm>
            <a:off x="179512" y="1412776"/>
            <a:ext cx="8784976" cy="4968552"/>
          </a:xfrm>
        </p:spPr>
        <p:txBody>
          <a:bodyPr>
            <a:normAutofit/>
          </a:bodyPr>
          <a:lstStyle/>
          <a:p>
            <a:pPr marL="0" indent="0" algn="l" rtl="0">
              <a:buNone/>
            </a:pPr>
            <a:r>
              <a:rPr lang="en-US" sz="2400" dirty="0" smtClean="0"/>
              <a:t>These are caused </a:t>
            </a:r>
            <a:r>
              <a:rPr lang="en-US" sz="2400" dirty="0"/>
              <a:t>by </a:t>
            </a:r>
            <a:r>
              <a:rPr lang="en-US" sz="2400" b="1" dirty="0"/>
              <a:t>infection or </a:t>
            </a:r>
            <a:r>
              <a:rPr lang="en-US" sz="2400" b="1" dirty="0" smtClean="0"/>
              <a:t>immunological factors.</a:t>
            </a:r>
          </a:p>
          <a:p>
            <a:pPr marL="0" indent="0" algn="l" rtl="0">
              <a:buNone/>
            </a:pPr>
            <a:r>
              <a:rPr lang="en-US" sz="2400" dirty="0"/>
              <a:t>These conditions are </a:t>
            </a:r>
            <a:r>
              <a:rPr lang="en-US" sz="2400" dirty="0" smtClean="0"/>
              <a:t>characterized by </a:t>
            </a:r>
            <a:r>
              <a:rPr lang="en-US" sz="2400" b="1" dirty="0"/>
              <a:t>inflammation of the synovial membrane </a:t>
            </a:r>
            <a:r>
              <a:rPr lang="en-US" sz="2400" dirty="0"/>
              <a:t>with resultant </a:t>
            </a:r>
            <a:r>
              <a:rPr lang="en-US" sz="2400" b="1" dirty="0"/>
              <a:t>changes in the </a:t>
            </a:r>
            <a:r>
              <a:rPr lang="en-US" sz="2400" b="1" dirty="0" smtClean="0"/>
              <a:t>synovial fluid.</a:t>
            </a:r>
          </a:p>
          <a:p>
            <a:pPr marL="0" indent="0" algn="l" rtl="0">
              <a:buNone/>
            </a:pPr>
            <a:r>
              <a:rPr lang="en-US" sz="2000" dirty="0" smtClean="0"/>
              <a:t>Systemic signs may include</a:t>
            </a:r>
            <a:r>
              <a:rPr lang="en-US" sz="2000" b="1" dirty="0" smtClean="0"/>
              <a:t> fever, lethargy, anorexia, and leukocytosis</a:t>
            </a:r>
            <a:r>
              <a:rPr lang="en-US" sz="2400" b="1" dirty="0" smtClean="0"/>
              <a:t>.</a:t>
            </a:r>
          </a:p>
          <a:p>
            <a:pPr marL="0" indent="0">
              <a:buNone/>
            </a:pPr>
            <a:endParaRPr lang="en-US" sz="2400" dirty="0" smtClean="0"/>
          </a:p>
          <a:p>
            <a:pPr marL="0" indent="0">
              <a:buNone/>
            </a:pPr>
            <a:endParaRPr lang="en-US" sz="2400" dirty="0"/>
          </a:p>
        </p:txBody>
      </p:sp>
      <p:sp>
        <p:nvSpPr>
          <p:cNvPr id="4" name="Rectangle 3"/>
          <p:cNvSpPr/>
          <p:nvPr/>
        </p:nvSpPr>
        <p:spPr>
          <a:xfrm>
            <a:off x="0" y="3356992"/>
            <a:ext cx="8964488" cy="3539430"/>
          </a:xfrm>
          <a:prstGeom prst="rect">
            <a:avLst/>
          </a:prstGeom>
        </p:spPr>
        <p:txBody>
          <a:bodyPr wrap="square">
            <a:spAutoFit/>
          </a:bodyPr>
          <a:lstStyle/>
          <a:p>
            <a:pPr algn="l" rtl="0"/>
            <a:r>
              <a:rPr lang="en-US" sz="2800" dirty="0"/>
              <a:t> </a:t>
            </a:r>
            <a:r>
              <a:rPr lang="en-US" sz="2800" b="1" dirty="0"/>
              <a:t>Infectious Disease (Arthritis)</a:t>
            </a:r>
            <a:endParaRPr lang="en-US" sz="2800" dirty="0" smtClean="0"/>
          </a:p>
          <a:p>
            <a:pPr algn="l" rtl="0"/>
            <a:r>
              <a:rPr lang="en-US" sz="2800" dirty="0" smtClean="0"/>
              <a:t>Joint </a:t>
            </a:r>
            <a:r>
              <a:rPr lang="en-US" sz="2800" dirty="0"/>
              <a:t>infections are caused by bacteria that enter the joint either through penetrating wounds or through the bloodstream</a:t>
            </a:r>
            <a:r>
              <a:rPr lang="en-US" sz="2800" dirty="0" smtClean="0"/>
              <a:t>.</a:t>
            </a:r>
            <a:endParaRPr lang="en-US" sz="2800" dirty="0"/>
          </a:p>
          <a:p>
            <a:pPr algn="l" rtl="0"/>
            <a:r>
              <a:rPr lang="en-US" sz="2800" dirty="0"/>
              <a:t>infections usually have been caused by external wounds (e.g., surgery, gunshot, abrasion, laceration</a:t>
            </a:r>
            <a:r>
              <a:rPr lang="en-US" sz="2800" dirty="0" smtClean="0"/>
              <a:t>).</a:t>
            </a:r>
            <a:endParaRPr lang="en-US" sz="2800" dirty="0"/>
          </a:p>
          <a:p>
            <a:pPr algn="l" rtl="0"/>
            <a:r>
              <a:rPr lang="en-US" sz="2800" dirty="0"/>
              <a:t>The severity of joint destruction depends on the type of bacteria and the duration of infection.</a:t>
            </a:r>
          </a:p>
        </p:txBody>
      </p:sp>
    </p:spTree>
    <p:extLst>
      <p:ext uri="{BB962C8B-B14F-4D97-AF65-F5344CB8AC3E}">
        <p14:creationId xmlns:p14="http://schemas.microsoft.com/office/powerpoint/2010/main" xmlns="" val="396168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94920" cy="490066"/>
          </a:xfrm>
        </p:spPr>
        <p:txBody>
          <a:bodyPr>
            <a:normAutofit fontScale="90000"/>
          </a:bodyPr>
          <a:lstStyle/>
          <a:p>
            <a:pPr algn="l"/>
            <a:r>
              <a:rPr lang="en-US" b="1" i="1" dirty="0"/>
              <a:t>Treatment.</a:t>
            </a:r>
            <a:endParaRPr lang="en-US" dirty="0"/>
          </a:p>
        </p:txBody>
      </p:sp>
      <p:sp>
        <p:nvSpPr>
          <p:cNvPr id="3" name="Content Placeholder 2"/>
          <p:cNvSpPr>
            <a:spLocks noGrp="1"/>
          </p:cNvSpPr>
          <p:nvPr>
            <p:ph idx="1"/>
          </p:nvPr>
        </p:nvSpPr>
        <p:spPr>
          <a:xfrm>
            <a:off x="179512" y="836712"/>
            <a:ext cx="8784976" cy="5760640"/>
          </a:xfrm>
        </p:spPr>
        <p:txBody>
          <a:bodyPr>
            <a:normAutofit/>
          </a:bodyPr>
          <a:lstStyle/>
          <a:p>
            <a:pPr marL="514350" indent="-514350" algn="l" rtl="0">
              <a:buAutoNum type="arabicPeriod"/>
            </a:pPr>
            <a:r>
              <a:rPr lang="en-US" dirty="0" err="1" smtClean="0">
                <a:solidFill>
                  <a:srgbClr val="FF0000"/>
                </a:solidFill>
              </a:rPr>
              <a:t>Antiinflammatory</a:t>
            </a:r>
            <a:r>
              <a:rPr lang="en-US" dirty="0" smtClean="0">
                <a:solidFill>
                  <a:srgbClr val="FF0000"/>
                </a:solidFill>
              </a:rPr>
              <a:t> </a:t>
            </a:r>
            <a:r>
              <a:rPr lang="en-US" dirty="0">
                <a:solidFill>
                  <a:srgbClr val="FF0000"/>
                </a:solidFill>
              </a:rPr>
              <a:t>agents </a:t>
            </a:r>
            <a:r>
              <a:rPr lang="en-US" dirty="0"/>
              <a:t>are used to block the production or </a:t>
            </a:r>
            <a:r>
              <a:rPr lang="en-US" dirty="0" smtClean="0"/>
              <a:t>action of </a:t>
            </a:r>
            <a:r>
              <a:rPr lang="en-US" dirty="0"/>
              <a:t>the local mediators of the inflammatory </a:t>
            </a:r>
            <a:r>
              <a:rPr lang="en-US" dirty="0" smtClean="0"/>
              <a:t>response</a:t>
            </a:r>
            <a:r>
              <a:rPr lang="en-US" dirty="0"/>
              <a:t> </a:t>
            </a:r>
            <a:r>
              <a:rPr lang="en-US" dirty="0" smtClean="0"/>
              <a:t> e.g.:</a:t>
            </a:r>
          </a:p>
          <a:p>
            <a:pPr algn="l" rtl="0"/>
            <a:r>
              <a:rPr lang="en-US" sz="2800" dirty="0" smtClean="0"/>
              <a:t> Aspirin impede </a:t>
            </a:r>
            <a:r>
              <a:rPr lang="en-US" sz="2800" dirty="0"/>
              <a:t>the disappearance of </a:t>
            </a:r>
            <a:r>
              <a:rPr lang="en-US" sz="2800" dirty="0" smtClean="0"/>
              <a:t>cartilage</a:t>
            </a:r>
          </a:p>
          <a:p>
            <a:pPr algn="l" rtl="0"/>
            <a:r>
              <a:rPr lang="en-US" sz="2800" dirty="0"/>
              <a:t>corticosteroids hasten the disappearance of </a:t>
            </a:r>
            <a:r>
              <a:rPr lang="en-US" sz="2800" dirty="0" smtClean="0"/>
              <a:t>cartilage</a:t>
            </a:r>
          </a:p>
          <a:p>
            <a:pPr marL="514350" indent="-514350" algn="l" rtl="0">
              <a:buAutoNum type="arabicPeriod" startAt="2"/>
            </a:pPr>
            <a:r>
              <a:rPr lang="en-US" dirty="0" smtClean="0">
                <a:solidFill>
                  <a:srgbClr val="FF0000"/>
                </a:solidFill>
              </a:rPr>
              <a:t>Other </a:t>
            </a:r>
            <a:r>
              <a:rPr lang="en-US" dirty="0">
                <a:solidFill>
                  <a:srgbClr val="FF0000"/>
                </a:solidFill>
              </a:rPr>
              <a:t>aspects of treatment </a:t>
            </a:r>
            <a:r>
              <a:rPr lang="en-US" dirty="0"/>
              <a:t>consist of weight reduction, rest during flare-ups, </a:t>
            </a:r>
            <a:r>
              <a:rPr lang="en-US" dirty="0" smtClean="0"/>
              <a:t>mild exercise </a:t>
            </a:r>
            <a:r>
              <a:rPr lang="en-US" dirty="0"/>
              <a:t>(swimming is excellent), </a:t>
            </a:r>
            <a:r>
              <a:rPr lang="en-US" dirty="0" err="1"/>
              <a:t>synovectomy</a:t>
            </a:r>
            <a:r>
              <a:rPr lang="en-US" dirty="0"/>
              <a:t>, and arthrodesis. </a:t>
            </a:r>
          </a:p>
          <a:p>
            <a:pPr marL="0" indent="0" algn="l" rtl="0">
              <a:buNone/>
            </a:pPr>
            <a:r>
              <a:rPr lang="en-US" dirty="0" err="1" smtClean="0"/>
              <a:t>Synovectomy</a:t>
            </a:r>
            <a:r>
              <a:rPr lang="en-US" dirty="0" smtClean="0"/>
              <a:t> and arthrodesis </a:t>
            </a:r>
            <a:r>
              <a:rPr lang="en-US" dirty="0"/>
              <a:t>are practical only if one or two joints are involved.</a:t>
            </a:r>
            <a:endParaRPr lang="en-US" dirty="0" smtClean="0"/>
          </a:p>
          <a:p>
            <a:pPr marL="514350" indent="-514350" algn="l" rtl="0">
              <a:buAutoNum type="arabicPeriod"/>
            </a:pPr>
            <a:endParaRPr lang="en-US" dirty="0"/>
          </a:p>
        </p:txBody>
      </p:sp>
    </p:spTree>
    <p:extLst>
      <p:ext uri="{BB962C8B-B14F-4D97-AF65-F5344CB8AC3E}">
        <p14:creationId xmlns:p14="http://schemas.microsoft.com/office/powerpoint/2010/main" xmlns="" val="1130813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pPr algn="l"/>
            <a:r>
              <a:rPr lang="en-US" sz="3200" b="1" dirty="0"/>
              <a:t>Lyme Arthritis</a:t>
            </a:r>
          </a:p>
        </p:txBody>
      </p:sp>
      <p:sp>
        <p:nvSpPr>
          <p:cNvPr id="4" name="Content Placeholder 3"/>
          <p:cNvSpPr>
            <a:spLocks noGrp="1"/>
          </p:cNvSpPr>
          <p:nvPr>
            <p:ph idx="1"/>
          </p:nvPr>
        </p:nvSpPr>
        <p:spPr>
          <a:xfrm>
            <a:off x="323528" y="1052736"/>
            <a:ext cx="8496944" cy="5472608"/>
          </a:xfrm>
        </p:spPr>
        <p:txBody>
          <a:bodyPr>
            <a:normAutofit fontScale="85000" lnSpcReduction="20000"/>
          </a:bodyPr>
          <a:lstStyle/>
          <a:p>
            <a:pPr algn="l" rtl="0"/>
            <a:r>
              <a:rPr lang="en-US" dirty="0" smtClean="0"/>
              <a:t>It caused </a:t>
            </a:r>
            <a:r>
              <a:rPr lang="en-US" dirty="0"/>
              <a:t>by the spirochete </a:t>
            </a:r>
            <a:r>
              <a:rPr lang="en-US" i="1" dirty="0" err="1"/>
              <a:t>Borrelia</a:t>
            </a:r>
            <a:r>
              <a:rPr lang="en-US" i="1" dirty="0"/>
              <a:t> </a:t>
            </a:r>
            <a:r>
              <a:rPr lang="en-US" i="1" dirty="0" err="1"/>
              <a:t>burgdorferi</a:t>
            </a:r>
            <a:r>
              <a:rPr lang="en-US" i="1" dirty="0" smtClean="0"/>
              <a:t>.</a:t>
            </a:r>
          </a:p>
          <a:p>
            <a:pPr algn="l" rtl="0"/>
            <a:r>
              <a:rPr lang="en-US" dirty="0"/>
              <a:t>It can cause </a:t>
            </a:r>
            <a:r>
              <a:rPr lang="en-US" dirty="0" smtClean="0">
                <a:solidFill>
                  <a:srgbClr val="FF0000"/>
                </a:solidFill>
              </a:rPr>
              <a:t>recurrent </a:t>
            </a:r>
            <a:r>
              <a:rPr lang="en-US" dirty="0">
                <a:solidFill>
                  <a:srgbClr val="FF0000"/>
                </a:solidFill>
              </a:rPr>
              <a:t>joint lameness, fever, </a:t>
            </a:r>
            <a:r>
              <a:rPr lang="en-US" dirty="0" err="1">
                <a:solidFill>
                  <a:srgbClr val="FF0000"/>
                </a:solidFill>
              </a:rPr>
              <a:t>inappetence</a:t>
            </a:r>
            <a:r>
              <a:rPr lang="en-US" dirty="0">
                <a:solidFill>
                  <a:srgbClr val="FF0000"/>
                </a:solidFill>
              </a:rPr>
              <a:t>, </a:t>
            </a:r>
            <a:r>
              <a:rPr lang="en-US" dirty="0" smtClean="0">
                <a:solidFill>
                  <a:srgbClr val="FF0000"/>
                </a:solidFill>
              </a:rPr>
              <a:t>and lethargy.</a:t>
            </a:r>
          </a:p>
          <a:p>
            <a:pPr algn="l" rtl="0"/>
            <a:r>
              <a:rPr lang="en-US" b="1" dirty="0"/>
              <a:t>Conditions and signs </a:t>
            </a:r>
            <a:r>
              <a:rPr lang="en-US" sz="3300" b="1" dirty="0"/>
              <a:t>less</a:t>
            </a:r>
            <a:r>
              <a:rPr lang="en-US" dirty="0"/>
              <a:t> frequently associated with Lyme arthritis </a:t>
            </a:r>
            <a:r>
              <a:rPr lang="en-US" dirty="0" smtClean="0"/>
              <a:t>include: lymphadenopathy</a:t>
            </a:r>
            <a:r>
              <a:rPr lang="en-US" dirty="0"/>
              <a:t>, central nervous system (CNS) disorders, and renal and </a:t>
            </a:r>
            <a:r>
              <a:rPr lang="en-US" dirty="0" smtClean="0"/>
              <a:t>cardiac disease.</a:t>
            </a:r>
          </a:p>
          <a:p>
            <a:pPr algn="l" rtl="0"/>
            <a:r>
              <a:rPr lang="en-US" dirty="0"/>
              <a:t>The </a:t>
            </a:r>
            <a:r>
              <a:rPr lang="en-US" b="1" dirty="0"/>
              <a:t>diagnosis</a:t>
            </a:r>
            <a:r>
              <a:rPr lang="en-US" dirty="0"/>
              <a:t> is presumptive and should be based on a history </a:t>
            </a:r>
            <a:r>
              <a:rPr lang="en-US" b="1" dirty="0"/>
              <a:t>of </a:t>
            </a:r>
            <a:r>
              <a:rPr lang="en-US" b="1" dirty="0" smtClean="0"/>
              <a:t>tick exposure </a:t>
            </a:r>
            <a:r>
              <a:rPr lang="en-US" b="1" dirty="0"/>
              <a:t>and clinical signs</a:t>
            </a:r>
            <a:r>
              <a:rPr lang="en-US" dirty="0"/>
              <a:t>, which include the presence of </a:t>
            </a:r>
            <a:r>
              <a:rPr lang="en-US" b="1" dirty="0"/>
              <a:t>inflammatory joint fluid</a:t>
            </a:r>
            <a:r>
              <a:rPr lang="en-US" b="1" dirty="0" smtClean="0"/>
              <a:t>.</a:t>
            </a:r>
          </a:p>
          <a:p>
            <a:pPr algn="l" rtl="0"/>
            <a:r>
              <a:rPr lang="en-US" b="1" dirty="0"/>
              <a:t>Treatment </a:t>
            </a:r>
            <a:r>
              <a:rPr lang="en-US" dirty="0"/>
              <a:t>is usually successful with the </a:t>
            </a:r>
            <a:r>
              <a:rPr lang="en-US" dirty="0" smtClean="0"/>
              <a:t>administration of </a:t>
            </a:r>
            <a:r>
              <a:rPr lang="en-US" dirty="0"/>
              <a:t>antibiotics (</a:t>
            </a:r>
            <a:r>
              <a:rPr lang="en-US" dirty="0" err="1"/>
              <a:t>tetracyclines</a:t>
            </a:r>
            <a:r>
              <a:rPr lang="en-US" dirty="0"/>
              <a:t>, </a:t>
            </a:r>
            <a:r>
              <a:rPr lang="en-US" dirty="0" err="1"/>
              <a:t>penicillins</a:t>
            </a:r>
            <a:r>
              <a:rPr lang="en-US" dirty="0"/>
              <a:t>) for 3 to 4 weeks</a:t>
            </a:r>
            <a:r>
              <a:rPr lang="en-US" dirty="0" smtClean="0"/>
              <a:t>.</a:t>
            </a:r>
          </a:p>
          <a:p>
            <a:pPr algn="l" rtl="0"/>
            <a:r>
              <a:rPr lang="en-US" dirty="0"/>
              <a:t>The use of </a:t>
            </a:r>
            <a:r>
              <a:rPr lang="en-US" b="1" dirty="0" smtClean="0"/>
              <a:t>preventive</a:t>
            </a:r>
            <a:r>
              <a:rPr lang="en-US" dirty="0" smtClean="0"/>
              <a:t> vaccines </a:t>
            </a:r>
            <a:r>
              <a:rPr lang="en-US" dirty="0"/>
              <a:t>is controversial at this time and is not recommended except </a:t>
            </a:r>
            <a:r>
              <a:rPr lang="en-US" dirty="0" smtClean="0"/>
              <a:t>where Lyme </a:t>
            </a:r>
            <a:r>
              <a:rPr lang="en-US" dirty="0"/>
              <a:t>arthritis is endemic.</a:t>
            </a:r>
            <a:endParaRPr lang="en-US" dirty="0">
              <a:solidFill>
                <a:srgbClr val="FF0000"/>
              </a:solidFill>
            </a:endParaRPr>
          </a:p>
        </p:txBody>
      </p:sp>
    </p:spTree>
    <p:extLst>
      <p:ext uri="{BB962C8B-B14F-4D97-AF65-F5344CB8AC3E}">
        <p14:creationId xmlns:p14="http://schemas.microsoft.com/office/powerpoint/2010/main" xmlns="" val="537142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pPr algn="l"/>
            <a:r>
              <a:rPr lang="en-US" sz="3600" b="1" i="1" dirty="0" err="1"/>
              <a:t>Nonerosive</a:t>
            </a:r>
            <a:r>
              <a:rPr lang="en-US" sz="3600" b="1" i="1" dirty="0"/>
              <a:t> Inflammatory Disease</a:t>
            </a:r>
            <a:endParaRPr lang="en-US" sz="3600" dirty="0"/>
          </a:p>
        </p:txBody>
      </p:sp>
      <p:sp>
        <p:nvSpPr>
          <p:cNvPr id="3" name="Content Placeholder 2"/>
          <p:cNvSpPr>
            <a:spLocks noGrp="1"/>
          </p:cNvSpPr>
          <p:nvPr>
            <p:ph idx="1"/>
          </p:nvPr>
        </p:nvSpPr>
        <p:spPr>
          <a:xfrm>
            <a:off x="251520" y="1052736"/>
            <a:ext cx="8568952" cy="5400600"/>
          </a:xfrm>
        </p:spPr>
        <p:txBody>
          <a:bodyPr>
            <a:normAutofit fontScale="92500" lnSpcReduction="20000"/>
          </a:bodyPr>
          <a:lstStyle/>
          <a:p>
            <a:pPr marL="0" indent="0" algn="l" rtl="0">
              <a:buNone/>
            </a:pPr>
            <a:r>
              <a:rPr lang="en-US" sz="2800" dirty="0"/>
              <a:t>involve three categories of disease</a:t>
            </a:r>
            <a:r>
              <a:rPr lang="en-US" sz="2800" dirty="0" smtClean="0"/>
              <a:t>:</a:t>
            </a:r>
          </a:p>
          <a:p>
            <a:pPr marL="514350" indent="-514350" algn="l" rtl="0">
              <a:buAutoNum type="arabicPeriod"/>
            </a:pPr>
            <a:r>
              <a:rPr lang="en-US" sz="2800" dirty="0" smtClean="0"/>
              <a:t>Systemic </a:t>
            </a:r>
            <a:r>
              <a:rPr lang="en-US" sz="2800" dirty="0"/>
              <a:t>Lupus </a:t>
            </a:r>
            <a:r>
              <a:rPr lang="en-US" sz="2800" dirty="0" smtClean="0"/>
              <a:t>Erythematosus (</a:t>
            </a:r>
            <a:r>
              <a:rPr lang="en-US" sz="2800" dirty="0"/>
              <a:t>SLE</a:t>
            </a:r>
            <a:r>
              <a:rPr lang="en-US" sz="2800" dirty="0" smtClean="0"/>
              <a:t>)</a:t>
            </a:r>
          </a:p>
          <a:p>
            <a:pPr marL="514350" indent="-514350" algn="l" rtl="0">
              <a:buAutoNum type="arabicPeriod"/>
            </a:pPr>
            <a:r>
              <a:rPr lang="en-US" sz="2800" dirty="0" smtClean="0"/>
              <a:t> Those </a:t>
            </a:r>
            <a:r>
              <a:rPr lang="en-US" sz="2800" dirty="0"/>
              <a:t>associated with chronic infectious </a:t>
            </a:r>
            <a:r>
              <a:rPr lang="en-US" sz="2800" dirty="0" smtClean="0"/>
              <a:t>processes.</a:t>
            </a:r>
          </a:p>
          <a:p>
            <a:pPr marL="514350" indent="-514350" algn="l" rtl="0">
              <a:buAutoNum type="arabicPeriod"/>
            </a:pPr>
            <a:r>
              <a:rPr lang="en-US" sz="2800" dirty="0" smtClean="0"/>
              <a:t>Idiopathic conditions.</a:t>
            </a:r>
          </a:p>
          <a:p>
            <a:pPr marL="0" indent="0" algn="l" rtl="0">
              <a:buNone/>
            </a:pPr>
            <a:r>
              <a:rPr lang="en-US" sz="2800" dirty="0" smtClean="0">
                <a:solidFill>
                  <a:srgbClr val="FF0000"/>
                </a:solidFill>
              </a:rPr>
              <a:t>Systemic </a:t>
            </a:r>
            <a:r>
              <a:rPr lang="en-US" sz="2800" dirty="0">
                <a:solidFill>
                  <a:srgbClr val="FF0000"/>
                </a:solidFill>
              </a:rPr>
              <a:t>Lupus </a:t>
            </a:r>
            <a:r>
              <a:rPr lang="en-US" sz="2800" dirty="0" smtClean="0">
                <a:solidFill>
                  <a:srgbClr val="FF0000"/>
                </a:solidFill>
              </a:rPr>
              <a:t>Erythematosus </a:t>
            </a:r>
          </a:p>
          <a:p>
            <a:pPr algn="l" rtl="0"/>
            <a:r>
              <a:rPr lang="en-US" sz="2800" dirty="0"/>
              <a:t>The distinguishing feature of SLE is its serological abnormalities (LE cell or </a:t>
            </a:r>
            <a:r>
              <a:rPr lang="en-US" sz="2800" dirty="0" smtClean="0"/>
              <a:t>ANA(</a:t>
            </a:r>
            <a:r>
              <a:rPr lang="en-US" altLang="en-US" sz="2800" dirty="0"/>
              <a:t>Antinuclear </a:t>
            </a:r>
            <a:r>
              <a:rPr lang="en-US" altLang="en-US" sz="2800" dirty="0" smtClean="0"/>
              <a:t>antibodies</a:t>
            </a:r>
            <a:r>
              <a:rPr lang="en-US" sz="2800" dirty="0" smtClean="0"/>
              <a:t>) positive).</a:t>
            </a:r>
          </a:p>
          <a:p>
            <a:pPr algn="l" rtl="0"/>
            <a:r>
              <a:rPr lang="en-US" sz="2800" dirty="0"/>
              <a:t>In </a:t>
            </a:r>
            <a:r>
              <a:rPr lang="en-US" sz="2800" b="1" dirty="0"/>
              <a:t>humans</a:t>
            </a:r>
            <a:r>
              <a:rPr lang="en-US" sz="2800" dirty="0"/>
              <a:t>,</a:t>
            </a:r>
            <a:r>
              <a:rPr lang="en-US" sz="2800" b="1" dirty="0"/>
              <a:t> glomerulonephritis</a:t>
            </a:r>
            <a:r>
              <a:rPr lang="en-US" sz="2800" dirty="0"/>
              <a:t> caused by aggregation of </a:t>
            </a:r>
            <a:r>
              <a:rPr lang="en-US" sz="2800" dirty="0" smtClean="0"/>
              <a:t>immune complexes </a:t>
            </a:r>
            <a:r>
              <a:rPr lang="en-US" sz="2800" dirty="0"/>
              <a:t>in the </a:t>
            </a:r>
            <a:r>
              <a:rPr lang="en-US" sz="2800" b="1" dirty="0"/>
              <a:t>kidney </a:t>
            </a:r>
            <a:r>
              <a:rPr lang="en-US" sz="2800" dirty="0"/>
              <a:t>may cause death. </a:t>
            </a:r>
            <a:endParaRPr lang="en-US" sz="2800" dirty="0" smtClean="0"/>
          </a:p>
          <a:p>
            <a:pPr algn="l" rtl="0"/>
            <a:r>
              <a:rPr lang="en-US" sz="2800" b="1" dirty="0" smtClean="0"/>
              <a:t>Aspirin</a:t>
            </a:r>
            <a:r>
              <a:rPr lang="en-US" sz="2800" dirty="0" smtClean="0"/>
              <a:t> </a:t>
            </a:r>
            <a:r>
              <a:rPr lang="en-US" sz="2800" dirty="0"/>
              <a:t>may control the joint aspects </a:t>
            </a:r>
            <a:r>
              <a:rPr lang="en-US" sz="2800" dirty="0" smtClean="0"/>
              <a:t>of SLE</a:t>
            </a:r>
            <a:r>
              <a:rPr lang="en-US" sz="2800" dirty="0"/>
              <a:t>, but not the kidney changes</a:t>
            </a:r>
            <a:r>
              <a:rPr lang="en-US" sz="2800" dirty="0" smtClean="0"/>
              <a:t>. Therefore</a:t>
            </a:r>
            <a:r>
              <a:rPr lang="en-US" sz="2800" dirty="0"/>
              <a:t>, </a:t>
            </a:r>
            <a:r>
              <a:rPr lang="en-US" sz="2800" b="1" dirty="0"/>
              <a:t>prednisolone</a:t>
            </a:r>
            <a:r>
              <a:rPr lang="en-US" sz="2800" dirty="0"/>
              <a:t> is recommended </a:t>
            </a:r>
            <a:r>
              <a:rPr lang="en-US" sz="2800" dirty="0" smtClean="0"/>
              <a:t>and may </a:t>
            </a:r>
            <a:r>
              <a:rPr lang="en-US" sz="2800" dirty="0"/>
              <a:t>be combined with </a:t>
            </a:r>
            <a:r>
              <a:rPr lang="en-US" sz="2800" b="1" dirty="0"/>
              <a:t>cytotoxic drugs</a:t>
            </a:r>
            <a:r>
              <a:rPr lang="en-US" sz="2800" dirty="0"/>
              <a:t> such as </a:t>
            </a:r>
            <a:r>
              <a:rPr lang="en-US" sz="2800" b="1" dirty="0"/>
              <a:t>cyclophosphamide or azathioprine.</a:t>
            </a:r>
            <a:endParaRPr lang="en-US" sz="2800" b="1" dirty="0" smtClean="0">
              <a:solidFill>
                <a:srgbClr val="FF0000"/>
              </a:solidFill>
            </a:endParaRPr>
          </a:p>
          <a:p>
            <a:pPr marL="514350" indent="-514350" algn="l" rtl="0">
              <a:buAutoNum type="arabicPeriod"/>
            </a:pPr>
            <a:endParaRPr lang="en-US" sz="2800" dirty="0" smtClean="0"/>
          </a:p>
          <a:p>
            <a:pPr marL="514350" indent="-514350" algn="l" rtl="0">
              <a:buAutoNum type="arabicPeriod"/>
            </a:pPr>
            <a:endParaRPr lang="en-US" sz="2800" dirty="0" smtClean="0"/>
          </a:p>
          <a:p>
            <a:pPr marL="0" indent="0" algn="l" rtl="0">
              <a:buNone/>
            </a:pPr>
            <a:endParaRPr lang="en-US" sz="2800" dirty="0"/>
          </a:p>
        </p:txBody>
      </p:sp>
    </p:spTree>
    <p:extLst>
      <p:ext uri="{BB962C8B-B14F-4D97-AF65-F5344CB8AC3E}">
        <p14:creationId xmlns:p14="http://schemas.microsoft.com/office/powerpoint/2010/main" xmlns="" val="1325219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12968" cy="6336704"/>
          </a:xfrm>
        </p:spPr>
        <p:txBody>
          <a:bodyPr>
            <a:noAutofit/>
          </a:bodyPr>
          <a:lstStyle/>
          <a:p>
            <a:pPr algn="l" rtl="0"/>
            <a:r>
              <a:rPr lang="en-US" sz="2200" i="1" dirty="0" err="1">
                <a:solidFill>
                  <a:srgbClr val="FF0000"/>
                </a:solidFill>
              </a:rPr>
              <a:t>Corynebacterium</a:t>
            </a:r>
            <a:r>
              <a:rPr lang="en-US" sz="2200" i="1" dirty="0">
                <a:solidFill>
                  <a:srgbClr val="FF0000"/>
                </a:solidFill>
              </a:rPr>
              <a:t> </a:t>
            </a:r>
            <a:r>
              <a:rPr lang="en-US" sz="2200" i="1" dirty="0" err="1">
                <a:solidFill>
                  <a:srgbClr val="FF0000"/>
                </a:solidFill>
              </a:rPr>
              <a:t>pyogenes</a:t>
            </a:r>
            <a:r>
              <a:rPr lang="en-US" sz="2200" i="1" dirty="0">
                <a:solidFill>
                  <a:srgbClr val="FF0000"/>
                </a:solidFill>
              </a:rPr>
              <a:t> </a:t>
            </a:r>
            <a:r>
              <a:rPr lang="en-US" sz="2200" dirty="0"/>
              <a:t>infection </a:t>
            </a:r>
            <a:r>
              <a:rPr lang="en-US" sz="2200" dirty="0" smtClean="0"/>
              <a:t>causes severe </a:t>
            </a:r>
            <a:r>
              <a:rPr lang="en-US" sz="2200" dirty="0"/>
              <a:t>pannus formation (granulation) over cartilaginous surfaces, whereas</a:t>
            </a:r>
          </a:p>
          <a:p>
            <a:pPr algn="l" rtl="0"/>
            <a:r>
              <a:rPr lang="en-US" sz="2200" i="1" dirty="0" smtClean="0">
                <a:solidFill>
                  <a:srgbClr val="FF0000"/>
                </a:solidFill>
              </a:rPr>
              <a:t>Clostridium </a:t>
            </a:r>
            <a:r>
              <a:rPr lang="en-US" sz="2200" dirty="0" smtClean="0">
                <a:solidFill>
                  <a:srgbClr val="FF0000"/>
                </a:solidFill>
              </a:rPr>
              <a:t>species </a:t>
            </a:r>
            <a:r>
              <a:rPr lang="en-US" sz="2200" dirty="0" smtClean="0"/>
              <a:t>can </a:t>
            </a:r>
            <a:r>
              <a:rPr lang="en-US" sz="2200" dirty="0"/>
              <a:t>elaborate collagenase. </a:t>
            </a:r>
            <a:endParaRPr lang="en-US" sz="2200" dirty="0" smtClean="0"/>
          </a:p>
          <a:p>
            <a:pPr algn="l" rtl="0"/>
            <a:r>
              <a:rPr lang="en-US" sz="2200" i="1" dirty="0" smtClean="0">
                <a:solidFill>
                  <a:srgbClr val="FF0000"/>
                </a:solidFill>
              </a:rPr>
              <a:t>Streptococcus </a:t>
            </a:r>
            <a:r>
              <a:rPr lang="en-US" sz="2200" dirty="0">
                <a:solidFill>
                  <a:srgbClr val="FF0000"/>
                </a:solidFill>
              </a:rPr>
              <a:t>and </a:t>
            </a:r>
            <a:r>
              <a:rPr lang="en-US" sz="2200" i="1" dirty="0" smtClean="0">
                <a:solidFill>
                  <a:srgbClr val="FF0000"/>
                </a:solidFill>
              </a:rPr>
              <a:t>Staphylococcus </a:t>
            </a:r>
            <a:r>
              <a:rPr lang="en-US" sz="2200" dirty="0" smtClean="0"/>
              <a:t>produce </a:t>
            </a:r>
            <a:r>
              <a:rPr lang="en-US" sz="2200" dirty="0"/>
              <a:t>kinases that activate plasminogen and result in plasmin, which </a:t>
            </a:r>
            <a:r>
              <a:rPr lang="en-US" sz="2200" dirty="0" smtClean="0"/>
              <a:t>removes </a:t>
            </a:r>
            <a:r>
              <a:rPr lang="en-US" sz="2200" dirty="0" err="1" smtClean="0"/>
              <a:t>chondroprotein</a:t>
            </a:r>
            <a:r>
              <a:rPr lang="en-US" sz="2200" dirty="0" smtClean="0"/>
              <a:t> </a:t>
            </a:r>
            <a:r>
              <a:rPr lang="en-US" sz="2200" dirty="0"/>
              <a:t>from cartilage matrix</a:t>
            </a:r>
            <a:r>
              <a:rPr lang="en-US" sz="2200" dirty="0" smtClean="0"/>
              <a:t>.</a:t>
            </a:r>
          </a:p>
          <a:p>
            <a:pPr algn="l" rtl="0"/>
            <a:r>
              <a:rPr lang="en-US" sz="2200" dirty="0"/>
              <a:t>All these infections result in severe </a:t>
            </a:r>
            <a:r>
              <a:rPr lang="en-US" sz="2200" dirty="0" smtClean="0"/>
              <a:t>and widespread cartilage </a:t>
            </a:r>
            <a:r>
              <a:rPr lang="en-US" sz="2200" dirty="0"/>
              <a:t>damage. </a:t>
            </a:r>
            <a:endParaRPr lang="en-US" sz="2200" dirty="0" smtClean="0"/>
          </a:p>
          <a:p>
            <a:pPr algn="l" rtl="0"/>
            <a:r>
              <a:rPr lang="en-US" sz="2200" dirty="0" smtClean="0">
                <a:solidFill>
                  <a:srgbClr val="FF0000"/>
                </a:solidFill>
              </a:rPr>
              <a:t>Other </a:t>
            </a:r>
            <a:r>
              <a:rPr lang="en-US" sz="2200" dirty="0">
                <a:solidFill>
                  <a:srgbClr val="FF0000"/>
                </a:solidFill>
              </a:rPr>
              <a:t>bacteria </a:t>
            </a:r>
            <a:r>
              <a:rPr lang="en-US" sz="2200" dirty="0"/>
              <a:t>may not produce </a:t>
            </a:r>
            <a:r>
              <a:rPr lang="en-US" sz="2200" dirty="0" smtClean="0"/>
              <a:t>destructive enzymes</a:t>
            </a:r>
            <a:r>
              <a:rPr lang="en-US" sz="2200" dirty="0"/>
              <a:t>, </a:t>
            </a:r>
            <a:r>
              <a:rPr lang="en-US" sz="2200" dirty="0" smtClean="0"/>
              <a:t>and widespread </a:t>
            </a:r>
            <a:r>
              <a:rPr lang="en-US" sz="2200" dirty="0"/>
              <a:t>permanent damage may not occur</a:t>
            </a:r>
            <a:r>
              <a:rPr lang="en-US" sz="2200" dirty="0" smtClean="0"/>
              <a:t>.</a:t>
            </a:r>
          </a:p>
          <a:p>
            <a:pPr marL="0" indent="0" algn="l" rtl="0">
              <a:buNone/>
            </a:pPr>
            <a:endParaRPr lang="en-US" sz="2200" dirty="0" smtClean="0"/>
          </a:p>
          <a:p>
            <a:pPr marL="0" indent="0" algn="l" rtl="0">
              <a:buNone/>
            </a:pPr>
            <a:r>
              <a:rPr lang="en-US" sz="2400" dirty="0"/>
              <a:t>Diagnosis</a:t>
            </a:r>
            <a:endParaRPr lang="en-US" sz="2200" dirty="0"/>
          </a:p>
          <a:p>
            <a:pPr marL="0" indent="0" algn="l" rtl="0">
              <a:buNone/>
            </a:pPr>
            <a:r>
              <a:rPr lang="en-US" sz="2200" b="1" dirty="0"/>
              <a:t>1. synovial fluid analysis </a:t>
            </a:r>
            <a:r>
              <a:rPr lang="en-US" sz="2200" dirty="0"/>
              <a:t>and </a:t>
            </a:r>
            <a:r>
              <a:rPr lang="en-US" sz="2200" b="1" dirty="0"/>
              <a:t>Wright’s staining</a:t>
            </a:r>
            <a:r>
              <a:rPr lang="en-US" sz="2200" dirty="0"/>
              <a:t> of </a:t>
            </a:r>
            <a:r>
              <a:rPr lang="en-US" sz="2200" b="1" dirty="0"/>
              <a:t>the centrifuged exudate</a:t>
            </a:r>
            <a:r>
              <a:rPr lang="en-US" sz="2200" dirty="0"/>
              <a:t>. </a:t>
            </a:r>
          </a:p>
          <a:p>
            <a:pPr marL="0" indent="0" algn="l" rtl="0">
              <a:buNone/>
            </a:pPr>
            <a:r>
              <a:rPr lang="en-US" sz="2200" b="1" dirty="0"/>
              <a:t>2. Culture and sensitivity of this fluid </a:t>
            </a:r>
            <a:r>
              <a:rPr lang="en-US" sz="2200" dirty="0"/>
              <a:t>are mandatory, although </a:t>
            </a:r>
            <a:r>
              <a:rPr lang="en-US" sz="2200" b="1" dirty="0"/>
              <a:t>synovial biopsy culture</a:t>
            </a:r>
            <a:r>
              <a:rPr lang="en-US" sz="2200" dirty="0"/>
              <a:t> is better.</a:t>
            </a:r>
          </a:p>
          <a:p>
            <a:pPr marL="0" indent="0" algn="l" rtl="0">
              <a:buNone/>
            </a:pPr>
            <a:r>
              <a:rPr lang="en-US" sz="2200" dirty="0"/>
              <a:t>3. </a:t>
            </a:r>
            <a:r>
              <a:rPr lang="en-US" sz="2200" b="1" dirty="0"/>
              <a:t>Early radiographs </a:t>
            </a:r>
            <a:r>
              <a:rPr lang="en-US" sz="2200" dirty="0"/>
              <a:t>may show capsular distention, and </a:t>
            </a:r>
            <a:r>
              <a:rPr lang="en-US" sz="2200" dirty="0" err="1"/>
              <a:t>subchondral</a:t>
            </a:r>
            <a:r>
              <a:rPr lang="en-US" sz="2200" dirty="0"/>
              <a:t> lysis may appear</a:t>
            </a:r>
            <a:r>
              <a:rPr lang="en-US" sz="2200" b="1" dirty="0"/>
              <a:t> later</a:t>
            </a:r>
            <a:r>
              <a:rPr lang="en-US" sz="2200" dirty="0" smtClean="0"/>
              <a:t>.</a:t>
            </a:r>
            <a:endParaRPr lang="en-US" sz="2200" dirty="0"/>
          </a:p>
        </p:txBody>
      </p:sp>
    </p:spTree>
    <p:extLst>
      <p:ext uri="{BB962C8B-B14F-4D97-AF65-F5344CB8AC3E}">
        <p14:creationId xmlns:p14="http://schemas.microsoft.com/office/powerpoint/2010/main" xmlns="" val="262045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634082"/>
          </a:xfrm>
        </p:spPr>
        <p:txBody>
          <a:bodyPr>
            <a:noAutofit/>
          </a:bodyPr>
          <a:lstStyle/>
          <a:p>
            <a:pPr algn="l"/>
            <a:r>
              <a:rPr lang="en-US" sz="2400" dirty="0" smtClean="0"/>
              <a:t>Early infections (within first 24-48 hours) may respond </a:t>
            </a:r>
            <a:r>
              <a:rPr lang="en-US" sz="2400" b="1" dirty="0" smtClean="0"/>
              <a:t>to joint aspiration and systemic antibiotics </a:t>
            </a:r>
            <a:r>
              <a:rPr lang="en-US" sz="2400" dirty="0" smtClean="0"/>
              <a:t>without </a:t>
            </a:r>
            <a:r>
              <a:rPr lang="en-US" sz="2400" dirty="0" err="1" smtClean="0"/>
              <a:t>arthrotomy</a:t>
            </a:r>
            <a:r>
              <a:rPr lang="en-US" sz="2400" dirty="0" smtClean="0"/>
              <a:t>.</a:t>
            </a:r>
            <a:endParaRPr lang="en-US" sz="2400" dirty="0"/>
          </a:p>
        </p:txBody>
      </p:sp>
      <p:sp>
        <p:nvSpPr>
          <p:cNvPr id="3" name="Content Placeholder 2"/>
          <p:cNvSpPr>
            <a:spLocks noGrp="1"/>
          </p:cNvSpPr>
          <p:nvPr>
            <p:ph idx="1"/>
          </p:nvPr>
        </p:nvSpPr>
        <p:spPr>
          <a:xfrm>
            <a:off x="179512" y="908720"/>
            <a:ext cx="8507288" cy="5544616"/>
          </a:xfrm>
        </p:spPr>
        <p:txBody>
          <a:bodyPr>
            <a:normAutofit/>
          </a:bodyPr>
          <a:lstStyle/>
          <a:p>
            <a:pPr algn="l" rtl="0"/>
            <a:r>
              <a:rPr lang="en-US" sz="2400" b="1" dirty="0" err="1" smtClean="0"/>
              <a:t>Arthrotomy</a:t>
            </a:r>
            <a:r>
              <a:rPr lang="en-US" sz="2400" dirty="0" smtClean="0"/>
              <a:t> allows</a:t>
            </a:r>
          </a:p>
          <a:p>
            <a:pPr marL="514350" indent="-514350" algn="l" rtl="0">
              <a:buAutoNum type="arabicPeriod"/>
            </a:pPr>
            <a:r>
              <a:rPr lang="en-US" sz="2400" dirty="0" smtClean="0"/>
              <a:t>debridement of </a:t>
            </a:r>
            <a:r>
              <a:rPr lang="en-US" sz="2400" dirty="0"/>
              <a:t>necrotic material; </a:t>
            </a:r>
            <a:endParaRPr lang="en-US" sz="2400" dirty="0" smtClean="0"/>
          </a:p>
          <a:p>
            <a:pPr marL="514350" indent="-514350" algn="l" rtl="0">
              <a:buAutoNum type="arabicPeriod"/>
            </a:pPr>
            <a:r>
              <a:rPr lang="en-US" sz="2400" dirty="0" smtClean="0"/>
              <a:t>removal </a:t>
            </a:r>
            <a:r>
              <a:rPr lang="en-US" sz="2400" dirty="0"/>
              <a:t>of fibrin clots, which may serve as a nidus </a:t>
            </a:r>
            <a:r>
              <a:rPr lang="en-US" sz="2400" dirty="0" smtClean="0"/>
              <a:t>for infection</a:t>
            </a:r>
            <a:r>
              <a:rPr lang="en-US" sz="2400" dirty="0"/>
              <a:t>; and </a:t>
            </a:r>
            <a:endParaRPr lang="en-US" sz="2400" dirty="0" smtClean="0"/>
          </a:p>
          <a:p>
            <a:pPr marL="514350" indent="-514350" algn="l" rtl="0">
              <a:buAutoNum type="arabicPeriod"/>
            </a:pPr>
            <a:r>
              <a:rPr lang="en-US" sz="2400" dirty="0" smtClean="0"/>
              <a:t>subtotal </a:t>
            </a:r>
            <a:r>
              <a:rPr lang="en-US" sz="2400" dirty="0" err="1"/>
              <a:t>synovectomy</a:t>
            </a:r>
            <a:r>
              <a:rPr lang="en-US" sz="2400" dirty="0"/>
              <a:t>, if joint motion is restricted by the </a:t>
            </a:r>
            <a:r>
              <a:rPr lang="en-US" sz="2400" dirty="0" smtClean="0"/>
              <a:t>thickened joint </a:t>
            </a:r>
            <a:r>
              <a:rPr lang="en-US" sz="2400" dirty="0"/>
              <a:t>capsule encroaching on the articular cartilage.</a:t>
            </a:r>
          </a:p>
        </p:txBody>
      </p:sp>
      <p:sp>
        <p:nvSpPr>
          <p:cNvPr id="4" name="Content Placeholder 2"/>
          <p:cNvSpPr txBox="1">
            <a:spLocks/>
          </p:cNvSpPr>
          <p:nvPr/>
        </p:nvSpPr>
        <p:spPr>
          <a:xfrm>
            <a:off x="971600" y="3717032"/>
            <a:ext cx="4690864" cy="8794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Local instillation of antibiotics is contraindicated for two reasons: </a:t>
            </a:r>
          </a:p>
        </p:txBody>
      </p:sp>
      <p:sp>
        <p:nvSpPr>
          <p:cNvPr id="5" name="TextBox 4"/>
          <p:cNvSpPr txBox="1"/>
          <p:nvPr/>
        </p:nvSpPr>
        <p:spPr>
          <a:xfrm>
            <a:off x="179512" y="4974267"/>
            <a:ext cx="3744416" cy="830997"/>
          </a:xfrm>
          <a:prstGeom prst="rect">
            <a:avLst/>
          </a:prstGeom>
          <a:noFill/>
        </p:spPr>
        <p:txBody>
          <a:bodyPr wrap="square" rtlCol="0">
            <a:spAutoFit/>
          </a:bodyPr>
          <a:lstStyle/>
          <a:p>
            <a:r>
              <a:rPr lang="en-US" sz="2400" dirty="0"/>
              <a:t>systemic antibiotics achieve adequate levels in the joint</a:t>
            </a:r>
          </a:p>
        </p:txBody>
      </p:sp>
      <p:sp>
        <p:nvSpPr>
          <p:cNvPr id="6" name="TextBox 5"/>
          <p:cNvSpPr txBox="1"/>
          <p:nvPr/>
        </p:nvSpPr>
        <p:spPr>
          <a:xfrm>
            <a:off x="4427984" y="4956504"/>
            <a:ext cx="4536504" cy="830997"/>
          </a:xfrm>
          <a:prstGeom prst="rect">
            <a:avLst/>
          </a:prstGeom>
          <a:noFill/>
        </p:spPr>
        <p:txBody>
          <a:bodyPr wrap="square" rtlCol="0">
            <a:spAutoFit/>
          </a:bodyPr>
          <a:lstStyle/>
          <a:p>
            <a:r>
              <a:rPr lang="en-US" sz="2400" dirty="0"/>
              <a:t>chemical synovitis may be created, </a:t>
            </a:r>
            <a:r>
              <a:rPr lang="en-US" sz="2400" dirty="0" smtClean="0"/>
              <a:t>enhancing the </a:t>
            </a:r>
            <a:r>
              <a:rPr lang="en-US" sz="2400" dirty="0"/>
              <a:t>inflammation</a:t>
            </a:r>
          </a:p>
        </p:txBody>
      </p:sp>
      <p:cxnSp>
        <p:nvCxnSpPr>
          <p:cNvPr id="7" name="Straight Arrow Connector 6"/>
          <p:cNvCxnSpPr/>
          <p:nvPr/>
        </p:nvCxnSpPr>
        <p:spPr>
          <a:xfrm flipH="1">
            <a:off x="2123728" y="4437112"/>
            <a:ext cx="2088232" cy="51939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a:off x="4427984" y="4437112"/>
            <a:ext cx="1872208" cy="5997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Rectangle 10"/>
          <p:cNvSpPr/>
          <p:nvPr/>
        </p:nvSpPr>
        <p:spPr>
          <a:xfrm>
            <a:off x="323528" y="6197242"/>
            <a:ext cx="8568952" cy="400110"/>
          </a:xfrm>
          <a:prstGeom prst="rect">
            <a:avLst/>
          </a:prstGeom>
        </p:spPr>
        <p:txBody>
          <a:bodyPr wrap="square">
            <a:spAutoFit/>
          </a:bodyPr>
          <a:lstStyle/>
          <a:p>
            <a:r>
              <a:rPr lang="en-US" sz="2000" dirty="0"/>
              <a:t>If the joint is destroyed, arthrodesis may be indicated after the infection clears.</a:t>
            </a:r>
          </a:p>
        </p:txBody>
      </p:sp>
    </p:spTree>
    <p:extLst>
      <p:ext uri="{BB962C8B-B14F-4D97-AF65-F5344CB8AC3E}">
        <p14:creationId xmlns:p14="http://schemas.microsoft.com/office/powerpoint/2010/main" xmlns="" val="3030977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324528" cy="706090"/>
          </a:xfrm>
        </p:spPr>
        <p:txBody>
          <a:bodyPr>
            <a:noAutofit/>
          </a:bodyPr>
          <a:lstStyle/>
          <a:p>
            <a:pPr algn="l"/>
            <a:r>
              <a:rPr lang="en-US" sz="3200" b="1" dirty="0"/>
              <a:t>Noninfectious Diseases (Immunological </a:t>
            </a:r>
            <a:r>
              <a:rPr lang="en-US" sz="3200" b="1" dirty="0" smtClean="0"/>
              <a:t>Joint Disease</a:t>
            </a:r>
            <a:r>
              <a:rPr lang="en-US" sz="3200" b="1" dirty="0"/>
              <a:t>)</a:t>
            </a:r>
            <a:endParaRPr lang="en-US" sz="3200" dirty="0"/>
          </a:p>
        </p:txBody>
      </p:sp>
      <p:sp>
        <p:nvSpPr>
          <p:cNvPr id="4" name="Rectangle 3"/>
          <p:cNvSpPr/>
          <p:nvPr/>
        </p:nvSpPr>
        <p:spPr>
          <a:xfrm>
            <a:off x="90512" y="2275860"/>
            <a:ext cx="3689400" cy="830997"/>
          </a:xfrm>
          <a:prstGeom prst="rect">
            <a:avLst/>
          </a:prstGeom>
        </p:spPr>
        <p:txBody>
          <a:bodyPr wrap="square">
            <a:spAutoFit/>
          </a:bodyPr>
          <a:lstStyle/>
          <a:p>
            <a:r>
              <a:rPr lang="en-US" sz="2400" dirty="0" smtClean="0"/>
              <a:t> </a:t>
            </a:r>
            <a:r>
              <a:rPr lang="en-US" sz="2400" dirty="0"/>
              <a:t>those </a:t>
            </a:r>
            <a:r>
              <a:rPr lang="en-US" sz="2400" b="1" dirty="0"/>
              <a:t>that erode </a:t>
            </a:r>
            <a:r>
              <a:rPr lang="en-US" sz="2400" dirty="0"/>
              <a:t>cartilage (e.g., rheumatoid arthritis) </a:t>
            </a:r>
          </a:p>
        </p:txBody>
      </p:sp>
      <p:sp>
        <p:nvSpPr>
          <p:cNvPr id="5" name="Rectangle 4"/>
          <p:cNvSpPr/>
          <p:nvPr/>
        </p:nvSpPr>
        <p:spPr>
          <a:xfrm>
            <a:off x="4283968" y="2274947"/>
            <a:ext cx="4932040" cy="830997"/>
          </a:xfrm>
          <a:prstGeom prst="rect">
            <a:avLst/>
          </a:prstGeom>
        </p:spPr>
        <p:txBody>
          <a:bodyPr wrap="square">
            <a:spAutoFit/>
          </a:bodyPr>
          <a:lstStyle/>
          <a:p>
            <a:r>
              <a:rPr lang="en-US" sz="2400" dirty="0"/>
              <a:t>those that do </a:t>
            </a:r>
            <a:r>
              <a:rPr lang="en-US" sz="2400" b="1" dirty="0" smtClean="0"/>
              <a:t>not</a:t>
            </a:r>
            <a:r>
              <a:rPr lang="en-US" sz="2400" b="1" dirty="0"/>
              <a:t> erode </a:t>
            </a:r>
            <a:r>
              <a:rPr lang="en-US" sz="2400" dirty="0"/>
              <a:t>cartilage </a:t>
            </a:r>
          </a:p>
          <a:p>
            <a:r>
              <a:rPr lang="en-US" sz="2400" dirty="0"/>
              <a:t>(e.g., systemic </a:t>
            </a:r>
            <a:r>
              <a:rPr lang="en-US" sz="2400" dirty="0" smtClean="0"/>
              <a:t>lupus erythematosus</a:t>
            </a:r>
            <a:r>
              <a:rPr lang="en-US" sz="2400" dirty="0"/>
              <a:t>).</a:t>
            </a:r>
          </a:p>
        </p:txBody>
      </p:sp>
      <p:cxnSp>
        <p:nvCxnSpPr>
          <p:cNvPr id="7" name="Straight Arrow Connector 6"/>
          <p:cNvCxnSpPr/>
          <p:nvPr/>
        </p:nvCxnSpPr>
        <p:spPr>
          <a:xfrm>
            <a:off x="4283968" y="980728"/>
            <a:ext cx="1872208" cy="12942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a:endCxn id="4" idx="0"/>
          </p:cNvCxnSpPr>
          <p:nvPr/>
        </p:nvCxnSpPr>
        <p:spPr>
          <a:xfrm flipH="1">
            <a:off x="1935212" y="980728"/>
            <a:ext cx="2348756" cy="12951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Rectangle 10"/>
          <p:cNvSpPr/>
          <p:nvPr/>
        </p:nvSpPr>
        <p:spPr>
          <a:xfrm>
            <a:off x="152179" y="3429000"/>
            <a:ext cx="4051430" cy="461665"/>
          </a:xfrm>
          <a:prstGeom prst="rect">
            <a:avLst/>
          </a:prstGeom>
        </p:spPr>
        <p:txBody>
          <a:bodyPr wrap="none">
            <a:spAutoFit/>
          </a:bodyPr>
          <a:lstStyle/>
          <a:p>
            <a:r>
              <a:rPr lang="en-US" sz="2400" b="1" i="1" dirty="0"/>
              <a:t>Erosive Inflammatory </a:t>
            </a:r>
            <a:r>
              <a:rPr lang="en-US" sz="2400" b="1" i="1" dirty="0" smtClean="0"/>
              <a:t>Disease:</a:t>
            </a:r>
            <a:endParaRPr lang="en-US" sz="2400" dirty="0"/>
          </a:p>
        </p:txBody>
      </p:sp>
      <p:sp>
        <p:nvSpPr>
          <p:cNvPr id="12" name="Rectangle 11"/>
          <p:cNvSpPr/>
          <p:nvPr/>
        </p:nvSpPr>
        <p:spPr>
          <a:xfrm>
            <a:off x="90512" y="3890665"/>
            <a:ext cx="9053487" cy="1569660"/>
          </a:xfrm>
          <a:prstGeom prst="rect">
            <a:avLst/>
          </a:prstGeom>
        </p:spPr>
        <p:txBody>
          <a:bodyPr wrap="square">
            <a:spAutoFit/>
          </a:bodyPr>
          <a:lstStyle/>
          <a:p>
            <a:pPr algn="l" rtl="0"/>
            <a:r>
              <a:rPr lang="en-US" sz="3600" dirty="0">
                <a:solidFill>
                  <a:srgbClr val="FF0000"/>
                </a:solidFill>
              </a:rPr>
              <a:t>Rheumatoid </a:t>
            </a:r>
            <a:r>
              <a:rPr lang="en-US" sz="3600" dirty="0" err="1" smtClean="0">
                <a:solidFill>
                  <a:srgbClr val="FF0000"/>
                </a:solidFill>
              </a:rPr>
              <a:t>Arthritisis</a:t>
            </a:r>
            <a:endParaRPr lang="en-US" sz="3600" dirty="0" smtClean="0">
              <a:solidFill>
                <a:srgbClr val="FF0000"/>
              </a:solidFill>
            </a:endParaRPr>
          </a:p>
          <a:p>
            <a:pPr algn="l" rtl="0"/>
            <a:r>
              <a:rPr lang="en-US" sz="3200" dirty="0" smtClean="0"/>
              <a:t> </a:t>
            </a:r>
            <a:r>
              <a:rPr lang="en-US" sz="2800" dirty="0" smtClean="0"/>
              <a:t>is defined </a:t>
            </a:r>
            <a:r>
              <a:rPr lang="en-US" sz="2800" dirty="0"/>
              <a:t>as a severe, often progressive, </a:t>
            </a:r>
            <a:r>
              <a:rPr lang="en-US" sz="2800" b="1" dirty="0"/>
              <a:t>polyarthritis</a:t>
            </a:r>
            <a:r>
              <a:rPr lang="en-US" sz="2800" dirty="0"/>
              <a:t> </a:t>
            </a:r>
            <a:r>
              <a:rPr lang="en-US" sz="2800" dirty="0" smtClean="0"/>
              <a:t>of unknown </a:t>
            </a:r>
            <a:r>
              <a:rPr lang="en-US" sz="2800" dirty="0"/>
              <a:t>etiology.</a:t>
            </a:r>
          </a:p>
        </p:txBody>
      </p:sp>
    </p:spTree>
    <p:extLst>
      <p:ext uri="{BB962C8B-B14F-4D97-AF65-F5344CB8AC3E}">
        <p14:creationId xmlns:p14="http://schemas.microsoft.com/office/powerpoint/2010/main" xmlns="" val="321961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15816" y="188640"/>
            <a:ext cx="2549480" cy="400110"/>
          </a:xfrm>
          <a:prstGeom prst="rect">
            <a:avLst/>
          </a:prstGeom>
        </p:spPr>
        <p:txBody>
          <a:bodyPr wrap="none">
            <a:spAutoFit/>
          </a:bodyPr>
          <a:lstStyle/>
          <a:p>
            <a:r>
              <a:rPr lang="en-US" sz="2000" dirty="0"/>
              <a:t>some unknown reason</a:t>
            </a:r>
          </a:p>
        </p:txBody>
      </p:sp>
      <p:sp>
        <p:nvSpPr>
          <p:cNvPr id="6" name="Rectangle 5"/>
          <p:cNvSpPr/>
          <p:nvPr/>
        </p:nvSpPr>
        <p:spPr>
          <a:xfrm>
            <a:off x="539552" y="836712"/>
            <a:ext cx="7344816" cy="707886"/>
          </a:xfrm>
          <a:prstGeom prst="rect">
            <a:avLst/>
          </a:prstGeom>
        </p:spPr>
        <p:txBody>
          <a:bodyPr wrap="square">
            <a:spAutoFit/>
          </a:bodyPr>
          <a:lstStyle/>
          <a:p>
            <a:pPr algn="ctr" rtl="0"/>
            <a:r>
              <a:rPr lang="en-US" sz="2000" dirty="0"/>
              <a:t>Endogenous immunoglobulin G (IgG) protein becomes </a:t>
            </a:r>
            <a:r>
              <a:rPr lang="en-US" sz="2000" b="1" dirty="0" smtClean="0"/>
              <a:t>altered</a:t>
            </a:r>
            <a:r>
              <a:rPr lang="en-US" sz="2000" dirty="0" smtClean="0"/>
              <a:t> and  </a:t>
            </a:r>
            <a:r>
              <a:rPr lang="en-US" sz="2000" b="1" dirty="0" smtClean="0"/>
              <a:t>stimulates </a:t>
            </a:r>
            <a:r>
              <a:rPr lang="en-US" sz="2000" dirty="0"/>
              <a:t>IgG and IgM antibodies </a:t>
            </a:r>
            <a:r>
              <a:rPr lang="en-US" sz="2000" dirty="0" smtClean="0">
                <a:solidFill>
                  <a:srgbClr val="FF0000"/>
                </a:solidFill>
              </a:rPr>
              <a:t>(</a:t>
            </a:r>
            <a:r>
              <a:rPr lang="en-US" sz="2000" b="1" i="1" dirty="0" smtClean="0">
                <a:solidFill>
                  <a:srgbClr val="FF0000"/>
                </a:solidFill>
              </a:rPr>
              <a:t>rheumatoid factors</a:t>
            </a:r>
            <a:r>
              <a:rPr lang="en-US" sz="2000" i="1" dirty="0" smtClean="0">
                <a:solidFill>
                  <a:srgbClr val="FF0000"/>
                </a:solidFill>
              </a:rPr>
              <a:t>)</a:t>
            </a:r>
            <a:endParaRPr lang="en-US" sz="2000" dirty="0">
              <a:solidFill>
                <a:srgbClr val="FF0000"/>
              </a:solidFill>
            </a:endParaRPr>
          </a:p>
        </p:txBody>
      </p:sp>
      <p:sp>
        <p:nvSpPr>
          <p:cNvPr id="7" name="Rectangle 6"/>
          <p:cNvSpPr/>
          <p:nvPr/>
        </p:nvSpPr>
        <p:spPr>
          <a:xfrm>
            <a:off x="3887520" y="1842692"/>
            <a:ext cx="5184576" cy="400110"/>
          </a:xfrm>
          <a:prstGeom prst="rect">
            <a:avLst/>
          </a:prstGeom>
        </p:spPr>
        <p:txBody>
          <a:bodyPr wrap="square">
            <a:spAutoFit/>
          </a:bodyPr>
          <a:lstStyle/>
          <a:p>
            <a:r>
              <a:rPr lang="en-US" sz="2000" dirty="0"/>
              <a:t>combine to </a:t>
            </a:r>
            <a:r>
              <a:rPr lang="en-US" sz="2000" dirty="0" smtClean="0"/>
              <a:t>form immune </a:t>
            </a:r>
            <a:r>
              <a:rPr lang="en-US" sz="2000" dirty="0"/>
              <a:t>complexes in the joint</a:t>
            </a:r>
          </a:p>
        </p:txBody>
      </p:sp>
      <p:sp>
        <p:nvSpPr>
          <p:cNvPr id="8" name="Rectangle 7"/>
          <p:cNvSpPr/>
          <p:nvPr/>
        </p:nvSpPr>
        <p:spPr>
          <a:xfrm>
            <a:off x="5465296" y="2708920"/>
            <a:ext cx="3482813" cy="369332"/>
          </a:xfrm>
          <a:prstGeom prst="rect">
            <a:avLst/>
          </a:prstGeom>
        </p:spPr>
        <p:txBody>
          <a:bodyPr wrap="none">
            <a:spAutoFit/>
          </a:bodyPr>
          <a:lstStyle/>
          <a:p>
            <a:r>
              <a:rPr lang="en-US" dirty="0"/>
              <a:t>activate the complement sequence</a:t>
            </a:r>
          </a:p>
        </p:txBody>
      </p:sp>
      <p:cxnSp>
        <p:nvCxnSpPr>
          <p:cNvPr id="10" name="Straight Arrow Connector 9"/>
          <p:cNvCxnSpPr/>
          <p:nvPr/>
        </p:nvCxnSpPr>
        <p:spPr>
          <a:xfrm>
            <a:off x="4788024" y="1412776"/>
            <a:ext cx="0" cy="4299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156176" y="2242802"/>
            <a:ext cx="1224136" cy="4661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83568" y="3646765"/>
            <a:ext cx="4572000" cy="646331"/>
          </a:xfrm>
          <a:prstGeom prst="rect">
            <a:avLst/>
          </a:prstGeom>
        </p:spPr>
        <p:txBody>
          <a:bodyPr>
            <a:spAutoFit/>
          </a:bodyPr>
          <a:lstStyle/>
          <a:p>
            <a:r>
              <a:rPr lang="en-US" dirty="0"/>
              <a:t>resulting in </a:t>
            </a:r>
            <a:r>
              <a:rPr lang="en-US" dirty="0" err="1" smtClean="0"/>
              <a:t>leukotaxis</a:t>
            </a:r>
            <a:r>
              <a:rPr lang="en-US" dirty="0"/>
              <a:t> </a:t>
            </a:r>
            <a:r>
              <a:rPr lang="en-US" dirty="0" smtClean="0"/>
              <a:t> (Leukocytes </a:t>
            </a:r>
            <a:r>
              <a:rPr lang="en-US" dirty="0"/>
              <a:t>phagocytize the immune </a:t>
            </a:r>
            <a:r>
              <a:rPr lang="en-US" dirty="0" smtClean="0"/>
              <a:t>complexes)</a:t>
            </a:r>
            <a:endParaRPr lang="en-US" dirty="0"/>
          </a:p>
        </p:txBody>
      </p:sp>
      <p:cxnSp>
        <p:nvCxnSpPr>
          <p:cNvPr id="15" name="Straight Arrow Connector 14"/>
          <p:cNvCxnSpPr/>
          <p:nvPr/>
        </p:nvCxnSpPr>
        <p:spPr>
          <a:xfrm flipH="1">
            <a:off x="1475656" y="3140968"/>
            <a:ext cx="5731046" cy="505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341179" y="588750"/>
            <a:ext cx="2247045" cy="247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475656" y="588750"/>
            <a:ext cx="2865523" cy="601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998096" y="3621613"/>
            <a:ext cx="3145904" cy="646331"/>
          </a:xfrm>
          <a:prstGeom prst="rect">
            <a:avLst/>
          </a:prstGeom>
        </p:spPr>
        <p:txBody>
          <a:bodyPr wrap="square">
            <a:spAutoFit/>
          </a:bodyPr>
          <a:lstStyle/>
          <a:p>
            <a:r>
              <a:rPr lang="en-US" dirty="0" smtClean="0"/>
              <a:t>Thereby releasing </a:t>
            </a:r>
            <a:r>
              <a:rPr lang="en-US" dirty="0"/>
              <a:t>lysosomal enzymes</a:t>
            </a:r>
          </a:p>
        </p:txBody>
      </p:sp>
      <p:cxnSp>
        <p:nvCxnSpPr>
          <p:cNvPr id="22" name="Straight Arrow Connector 21"/>
          <p:cNvCxnSpPr/>
          <p:nvPr/>
        </p:nvCxnSpPr>
        <p:spPr>
          <a:xfrm>
            <a:off x="5255568" y="3861048"/>
            <a:ext cx="7425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025577" y="4355812"/>
            <a:ext cx="2362250" cy="369332"/>
          </a:xfrm>
          <a:prstGeom prst="rect">
            <a:avLst/>
          </a:prstGeom>
        </p:spPr>
        <p:txBody>
          <a:bodyPr wrap="none">
            <a:spAutoFit/>
          </a:bodyPr>
          <a:lstStyle/>
          <a:p>
            <a:r>
              <a:rPr lang="en-US" dirty="0"/>
              <a:t>These enzymes contain</a:t>
            </a:r>
          </a:p>
        </p:txBody>
      </p:sp>
      <p:cxnSp>
        <p:nvCxnSpPr>
          <p:cNvPr id="29" name="Straight Arrow Connector 28"/>
          <p:cNvCxnSpPr/>
          <p:nvPr/>
        </p:nvCxnSpPr>
        <p:spPr>
          <a:xfrm>
            <a:off x="7380312" y="4077072"/>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508104" y="5157192"/>
            <a:ext cx="2591690" cy="369332"/>
          </a:xfrm>
          <a:prstGeom prst="rect">
            <a:avLst/>
          </a:prstGeom>
        </p:spPr>
        <p:txBody>
          <a:bodyPr wrap="square">
            <a:spAutoFit/>
          </a:bodyPr>
          <a:lstStyle/>
          <a:p>
            <a:r>
              <a:rPr lang="en-US" dirty="0" smtClean="0"/>
              <a:t>collagenase; </a:t>
            </a:r>
            <a:r>
              <a:rPr lang="en-US" dirty="0" err="1" smtClean="0"/>
              <a:t>cathepsins</a:t>
            </a:r>
            <a:endParaRPr lang="en-US" dirty="0"/>
          </a:p>
        </p:txBody>
      </p:sp>
      <p:sp>
        <p:nvSpPr>
          <p:cNvPr id="31" name="Rectangle 30"/>
          <p:cNvSpPr/>
          <p:nvPr/>
        </p:nvSpPr>
        <p:spPr>
          <a:xfrm>
            <a:off x="1669734" y="5219908"/>
            <a:ext cx="3118290" cy="369332"/>
          </a:xfrm>
          <a:prstGeom prst="rect">
            <a:avLst/>
          </a:prstGeom>
        </p:spPr>
        <p:txBody>
          <a:bodyPr wrap="none">
            <a:spAutoFit/>
          </a:bodyPr>
          <a:lstStyle/>
          <a:p>
            <a:r>
              <a:rPr lang="en-US" dirty="0" smtClean="0"/>
              <a:t>disrupt </a:t>
            </a:r>
            <a:r>
              <a:rPr lang="en-US" dirty="0"/>
              <a:t>basement membranes</a:t>
            </a:r>
          </a:p>
        </p:txBody>
      </p:sp>
      <p:cxnSp>
        <p:nvCxnSpPr>
          <p:cNvPr id="33" name="Straight Arrow Connector 32"/>
          <p:cNvCxnSpPr/>
          <p:nvPr/>
        </p:nvCxnSpPr>
        <p:spPr>
          <a:xfrm flipH="1">
            <a:off x="4635500" y="5404574"/>
            <a:ext cx="872604" cy="183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740352" y="4077072"/>
            <a:ext cx="0"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7297824" y="5733256"/>
            <a:ext cx="1157881" cy="369332"/>
          </a:xfrm>
          <a:prstGeom prst="rect">
            <a:avLst/>
          </a:prstGeom>
        </p:spPr>
        <p:txBody>
          <a:bodyPr wrap="none">
            <a:spAutoFit/>
          </a:bodyPr>
          <a:lstStyle/>
          <a:p>
            <a:r>
              <a:rPr lang="en-US" dirty="0" smtClean="0"/>
              <a:t>proteases.</a:t>
            </a:r>
            <a:endParaRPr lang="en-US" dirty="0"/>
          </a:p>
        </p:txBody>
      </p:sp>
      <p:sp>
        <p:nvSpPr>
          <p:cNvPr id="42" name="Rectangle 41"/>
          <p:cNvSpPr/>
          <p:nvPr/>
        </p:nvSpPr>
        <p:spPr>
          <a:xfrm>
            <a:off x="4499992" y="5733256"/>
            <a:ext cx="2083071" cy="369332"/>
          </a:xfrm>
          <a:prstGeom prst="rect">
            <a:avLst/>
          </a:prstGeom>
        </p:spPr>
        <p:txBody>
          <a:bodyPr wrap="none">
            <a:spAutoFit/>
          </a:bodyPr>
          <a:lstStyle/>
          <a:p>
            <a:r>
              <a:rPr lang="en-US" dirty="0"/>
              <a:t>cleave glycoproteins</a:t>
            </a:r>
          </a:p>
        </p:txBody>
      </p:sp>
      <p:cxnSp>
        <p:nvCxnSpPr>
          <p:cNvPr id="44" name="Straight Arrow Connector 43"/>
          <p:cNvCxnSpPr>
            <a:stCxn id="41" idx="1"/>
            <a:endCxn id="42" idx="3"/>
          </p:cNvCxnSpPr>
          <p:nvPr/>
        </p:nvCxnSpPr>
        <p:spPr>
          <a:xfrm flipH="1">
            <a:off x="6583063" y="5917922"/>
            <a:ext cx="7147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1475656" y="5589240"/>
            <a:ext cx="2232248" cy="677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2" idx="1"/>
          </p:cNvCxnSpPr>
          <p:nvPr/>
        </p:nvCxnSpPr>
        <p:spPr>
          <a:xfrm flipH="1">
            <a:off x="1763688" y="5917922"/>
            <a:ext cx="2736304" cy="348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107503" y="6300028"/>
            <a:ext cx="4233675" cy="400110"/>
          </a:xfrm>
          <a:prstGeom prst="rect">
            <a:avLst/>
          </a:prstGeom>
        </p:spPr>
        <p:txBody>
          <a:bodyPr wrap="square">
            <a:spAutoFit/>
          </a:bodyPr>
          <a:lstStyle/>
          <a:p>
            <a:r>
              <a:rPr lang="en-US" sz="2000" b="1" dirty="0" smtClean="0"/>
              <a:t>Alter the </a:t>
            </a:r>
            <a:r>
              <a:rPr lang="en-US" sz="2000" b="1" dirty="0"/>
              <a:t>components of the joint.</a:t>
            </a:r>
          </a:p>
        </p:txBody>
      </p:sp>
      <p:sp>
        <p:nvSpPr>
          <p:cNvPr id="53" name="Rectangle 52"/>
          <p:cNvSpPr/>
          <p:nvPr/>
        </p:nvSpPr>
        <p:spPr>
          <a:xfrm>
            <a:off x="107504" y="127085"/>
            <a:ext cx="2861676" cy="461665"/>
          </a:xfrm>
          <a:prstGeom prst="rect">
            <a:avLst/>
          </a:prstGeom>
          <a:solidFill>
            <a:srgbClr val="FFC000"/>
          </a:solidFill>
        </p:spPr>
        <p:txBody>
          <a:bodyPr wrap="square">
            <a:spAutoFit/>
          </a:bodyPr>
          <a:lstStyle/>
          <a:p>
            <a:r>
              <a:rPr lang="en-US" sz="2400" b="1" i="1" dirty="0" smtClean="0"/>
              <a:t>Pathogenesis of RA.</a:t>
            </a:r>
            <a:endParaRPr lang="en-US" sz="2400" dirty="0"/>
          </a:p>
        </p:txBody>
      </p:sp>
    </p:spTree>
    <p:extLst>
      <p:ext uri="{BB962C8B-B14F-4D97-AF65-F5344CB8AC3E}">
        <p14:creationId xmlns:p14="http://schemas.microsoft.com/office/powerpoint/2010/main" xmlns="" val="2875262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832648" cy="1224136"/>
          </a:xfrm>
        </p:spPr>
        <p:txBody>
          <a:bodyPr>
            <a:noAutofit/>
          </a:bodyPr>
          <a:lstStyle/>
          <a:p>
            <a:pPr algn="l"/>
            <a:r>
              <a:rPr lang="en-US" sz="2800" dirty="0"/>
              <a:t>The more prolonged the synovitis, the more prominent is the joint damage</a:t>
            </a:r>
          </a:p>
        </p:txBody>
      </p:sp>
      <p:sp>
        <p:nvSpPr>
          <p:cNvPr id="3" name="Content Placeholder 2"/>
          <p:cNvSpPr>
            <a:spLocks noGrp="1"/>
          </p:cNvSpPr>
          <p:nvPr>
            <p:ph idx="1"/>
          </p:nvPr>
        </p:nvSpPr>
        <p:spPr>
          <a:xfrm>
            <a:off x="-29964" y="2276872"/>
            <a:ext cx="9396536" cy="1800200"/>
          </a:xfrm>
        </p:spPr>
        <p:txBody>
          <a:bodyPr>
            <a:normAutofit fontScale="92500" lnSpcReduction="20000"/>
          </a:bodyPr>
          <a:lstStyle/>
          <a:p>
            <a:pPr algn="l" rtl="0"/>
            <a:r>
              <a:rPr lang="en-US" dirty="0" smtClean="0"/>
              <a:t>This succession </a:t>
            </a:r>
            <a:r>
              <a:rPr lang="en-US" dirty="0"/>
              <a:t>of events is the basis for using </a:t>
            </a:r>
            <a:r>
              <a:rPr lang="en-US" b="1" dirty="0" err="1"/>
              <a:t>antiinflammatory</a:t>
            </a:r>
            <a:r>
              <a:rPr lang="en-US" b="1" dirty="0"/>
              <a:t> drugs</a:t>
            </a:r>
            <a:r>
              <a:rPr lang="en-US" dirty="0" smtClean="0"/>
              <a:t>.</a:t>
            </a:r>
          </a:p>
          <a:p>
            <a:pPr algn="l" rtl="0"/>
            <a:r>
              <a:rPr lang="en-US" dirty="0" smtClean="0"/>
              <a:t> </a:t>
            </a:r>
            <a:r>
              <a:rPr lang="en-US" b="1" dirty="0"/>
              <a:t>Surgical </a:t>
            </a:r>
            <a:r>
              <a:rPr lang="en-US" b="1" dirty="0" err="1" smtClean="0"/>
              <a:t>synovectomy</a:t>
            </a:r>
            <a:r>
              <a:rPr lang="en-US" b="1" dirty="0"/>
              <a:t> </a:t>
            </a:r>
            <a:r>
              <a:rPr lang="en-US" b="1" dirty="0" smtClean="0"/>
              <a:t>removes </a:t>
            </a:r>
            <a:r>
              <a:rPr lang="en-US" b="1" dirty="0"/>
              <a:t>the immune complexes </a:t>
            </a:r>
            <a:r>
              <a:rPr lang="en-US" dirty="0"/>
              <a:t>and can be effective in humans </a:t>
            </a:r>
            <a:r>
              <a:rPr lang="en-US" dirty="0" smtClean="0"/>
              <a:t>if performed </a:t>
            </a:r>
            <a:r>
              <a:rPr lang="en-US" dirty="0"/>
              <a:t>early.</a:t>
            </a:r>
          </a:p>
        </p:txBody>
      </p:sp>
      <p:pic>
        <p:nvPicPr>
          <p:cNvPr id="4" name="Picture 3" descr="C:\Users\Milad\Desktop\Joints - Rheumatoid arthritis.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84168" y="116632"/>
            <a:ext cx="2808312" cy="2160240"/>
          </a:xfrm>
          <a:prstGeom prst="rect">
            <a:avLst/>
          </a:prstGeom>
          <a:noFill/>
          <a:ln>
            <a:noFill/>
          </a:ln>
        </p:spPr>
      </p:pic>
      <p:sp>
        <p:nvSpPr>
          <p:cNvPr id="5" name="Rectangle 4"/>
          <p:cNvSpPr/>
          <p:nvPr/>
        </p:nvSpPr>
        <p:spPr>
          <a:xfrm>
            <a:off x="251520" y="4077072"/>
            <a:ext cx="8208912" cy="2677656"/>
          </a:xfrm>
          <a:prstGeom prst="rect">
            <a:avLst/>
          </a:prstGeom>
        </p:spPr>
        <p:txBody>
          <a:bodyPr wrap="square">
            <a:spAutoFit/>
          </a:bodyPr>
          <a:lstStyle/>
          <a:p>
            <a:pPr algn="l" rtl="0"/>
            <a:r>
              <a:rPr lang="en-US" sz="2400" dirty="0" smtClean="0"/>
              <a:t>Erosions </a:t>
            </a:r>
            <a:r>
              <a:rPr lang="en-US" sz="2400" dirty="0"/>
              <a:t>may be explained by </a:t>
            </a:r>
            <a:r>
              <a:rPr lang="en-US" sz="2400" b="1" dirty="0"/>
              <a:t>the proliferative granulation </a:t>
            </a:r>
            <a:r>
              <a:rPr lang="en-US" sz="2400" b="1" dirty="0" smtClean="0"/>
              <a:t>tissue arising </a:t>
            </a:r>
            <a:r>
              <a:rPr lang="en-US" sz="2400" b="1" dirty="0"/>
              <a:t>from the </a:t>
            </a:r>
            <a:r>
              <a:rPr lang="en-US" sz="2400" b="1" dirty="0" err="1"/>
              <a:t>synovium</a:t>
            </a:r>
            <a:r>
              <a:rPr lang="en-US" sz="2400" dirty="0"/>
              <a:t>, → </a:t>
            </a:r>
            <a:r>
              <a:rPr lang="en-US" sz="2400" dirty="0" smtClean="0"/>
              <a:t>which </a:t>
            </a:r>
            <a:r>
              <a:rPr lang="en-US" sz="2400" dirty="0"/>
              <a:t>crosses the articular surface (pannus) or </a:t>
            </a:r>
            <a:r>
              <a:rPr lang="en-US" sz="2400" dirty="0" smtClean="0"/>
              <a:t>invades the </a:t>
            </a:r>
            <a:r>
              <a:rPr lang="en-US" sz="2400" dirty="0" err="1"/>
              <a:t>subchondral</a:t>
            </a:r>
            <a:r>
              <a:rPr lang="en-US" sz="2400" dirty="0"/>
              <a:t> bone at the synovial attachments</a:t>
            </a:r>
            <a:r>
              <a:rPr lang="en-US" sz="2400" dirty="0" smtClean="0"/>
              <a:t>.</a:t>
            </a:r>
          </a:p>
          <a:p>
            <a:pPr algn="l" rtl="0"/>
            <a:r>
              <a:rPr lang="en-US" sz="2400" dirty="0" smtClean="0"/>
              <a:t> </a:t>
            </a:r>
            <a:r>
              <a:rPr lang="en-US" sz="2400" dirty="0"/>
              <a:t>Erosions in cartilage not </a:t>
            </a:r>
            <a:r>
              <a:rPr lang="en-US" sz="2400" dirty="0" smtClean="0"/>
              <a:t>covered by </a:t>
            </a:r>
            <a:r>
              <a:rPr lang="en-US" sz="2400" dirty="0"/>
              <a:t>pannus may be caused by granulation tissue arising from the epiphyseal </a:t>
            </a:r>
            <a:r>
              <a:rPr lang="en-US" sz="2400" dirty="0" smtClean="0"/>
              <a:t>marrow, which </a:t>
            </a:r>
            <a:r>
              <a:rPr lang="en-US" sz="2400" dirty="0"/>
              <a:t>erodes the </a:t>
            </a:r>
            <a:r>
              <a:rPr lang="en-US" sz="2400" dirty="0" err="1"/>
              <a:t>subchondral</a:t>
            </a:r>
            <a:r>
              <a:rPr lang="en-US" sz="2400" dirty="0"/>
              <a:t> bone.</a:t>
            </a:r>
          </a:p>
        </p:txBody>
      </p:sp>
    </p:spTree>
    <p:extLst>
      <p:ext uri="{BB962C8B-B14F-4D97-AF65-F5344CB8AC3E}">
        <p14:creationId xmlns:p14="http://schemas.microsoft.com/office/powerpoint/2010/main" xmlns="" val="3128625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 y="476671"/>
            <a:ext cx="5940152" cy="2736305"/>
          </a:xfrm>
        </p:spPr>
        <p:txBody>
          <a:bodyPr>
            <a:noAutofit/>
          </a:bodyPr>
          <a:lstStyle/>
          <a:p>
            <a:pPr algn="l" rtl="0"/>
            <a:r>
              <a:rPr lang="en-US" sz="1800" b="1" dirty="0"/>
              <a:t>Depression,</a:t>
            </a:r>
            <a:r>
              <a:rPr lang="en-US" sz="1800" dirty="0"/>
              <a:t> </a:t>
            </a:r>
            <a:r>
              <a:rPr lang="en-US" sz="1800" b="1" dirty="0"/>
              <a:t>fever</a:t>
            </a:r>
            <a:r>
              <a:rPr lang="en-US" sz="1800" dirty="0"/>
              <a:t>, and </a:t>
            </a:r>
            <a:r>
              <a:rPr lang="en-US" sz="1800" b="1" dirty="0"/>
              <a:t>anorexia</a:t>
            </a:r>
            <a:r>
              <a:rPr lang="en-US" sz="1800" dirty="0"/>
              <a:t> may occur with or without </a:t>
            </a:r>
            <a:r>
              <a:rPr lang="en-US" sz="1800" b="1" dirty="0"/>
              <a:t>lameness</a:t>
            </a:r>
            <a:r>
              <a:rPr lang="en-US" sz="1800" dirty="0"/>
              <a:t>. </a:t>
            </a:r>
            <a:r>
              <a:rPr lang="en-US" sz="1800" dirty="0" smtClean="0"/>
              <a:t/>
            </a:r>
            <a:br>
              <a:rPr lang="en-US" sz="1800" dirty="0" smtClean="0"/>
            </a:br>
            <a:r>
              <a:rPr lang="en-US" sz="1800" b="1" i="1" u="sng" dirty="0" smtClean="0"/>
              <a:t>Joint </a:t>
            </a:r>
            <a:r>
              <a:rPr lang="en-US" sz="1800" b="1" i="1" u="sng" dirty="0"/>
              <a:t>swelling </a:t>
            </a:r>
            <a:r>
              <a:rPr lang="en-US" sz="1800" dirty="0"/>
              <a:t>may be subtle or obvious. Often, </a:t>
            </a:r>
            <a:r>
              <a:rPr lang="en-US" sz="1800" b="1" dirty="0"/>
              <a:t>more than one joint </a:t>
            </a:r>
            <a:r>
              <a:rPr lang="en-US" sz="1800" dirty="0"/>
              <a:t>may be affected.</a:t>
            </a:r>
            <a:br>
              <a:rPr lang="en-US" sz="1800" dirty="0"/>
            </a:br>
            <a:r>
              <a:rPr lang="en-US" sz="1800" dirty="0"/>
              <a:t>With severe and chronic involvement, cartilage </a:t>
            </a:r>
            <a:r>
              <a:rPr lang="en-US" sz="1800" b="1" i="1" u="sng" dirty="0"/>
              <a:t>erosion</a:t>
            </a:r>
            <a:r>
              <a:rPr lang="en-US" sz="1800" i="1" u="sng" dirty="0"/>
              <a:t> may be detected by </a:t>
            </a:r>
            <a:r>
              <a:rPr lang="en-US" sz="1800" b="1" i="1" u="sng" dirty="0"/>
              <a:t>palpating crepitation.</a:t>
            </a:r>
            <a:r>
              <a:rPr lang="en-US" sz="1800" b="1" dirty="0"/>
              <a:t/>
            </a:r>
            <a:br>
              <a:rPr lang="en-US" sz="1800" b="1" dirty="0"/>
            </a:br>
            <a:r>
              <a:rPr lang="en-US" sz="1800" b="1" i="1" u="sng" dirty="0"/>
              <a:t>Joint instability of the carpus </a:t>
            </a:r>
            <a:r>
              <a:rPr lang="en-US" sz="1800" dirty="0"/>
              <a:t>and tarsus may be apparent while the dog is ambulatory.</a:t>
            </a:r>
            <a:br>
              <a:rPr lang="en-US" sz="1800" dirty="0"/>
            </a:br>
            <a:r>
              <a:rPr lang="en-US" sz="1800" b="1" i="1" u="sng" dirty="0" smtClean="0"/>
              <a:t>Toes may dislocate</a:t>
            </a:r>
            <a:r>
              <a:rPr lang="en-US" sz="1800" i="1" u="sng" dirty="0" smtClean="0"/>
              <a:t>. </a:t>
            </a:r>
            <a:r>
              <a:rPr lang="en-US" sz="1800" dirty="0"/>
              <a:t/>
            </a:r>
            <a:br>
              <a:rPr lang="en-US" sz="1800" dirty="0"/>
            </a:br>
            <a:r>
              <a:rPr lang="en-US" sz="1800" dirty="0"/>
              <a:t>Spontaneous</a:t>
            </a:r>
            <a:r>
              <a:rPr lang="en-US" sz="1800" b="1" dirty="0"/>
              <a:t> exacerbations </a:t>
            </a:r>
            <a:r>
              <a:rPr lang="en-US" sz="1800" dirty="0"/>
              <a:t>and </a:t>
            </a:r>
            <a:r>
              <a:rPr lang="en-US" sz="1800" b="1" dirty="0"/>
              <a:t>remissions</a:t>
            </a:r>
            <a:r>
              <a:rPr lang="en-US" sz="1800" dirty="0"/>
              <a:t> occur.</a:t>
            </a:r>
            <a:br>
              <a:rPr lang="en-US" sz="1800" dirty="0"/>
            </a:br>
            <a:endParaRPr lang="en-US" sz="1800" dirty="0"/>
          </a:p>
        </p:txBody>
      </p:sp>
      <p:sp>
        <p:nvSpPr>
          <p:cNvPr id="3" name="Content Placeholder 2"/>
          <p:cNvSpPr>
            <a:spLocks noGrp="1"/>
          </p:cNvSpPr>
          <p:nvPr>
            <p:ph idx="1"/>
          </p:nvPr>
        </p:nvSpPr>
        <p:spPr>
          <a:xfrm>
            <a:off x="-36512" y="2996952"/>
            <a:ext cx="5915000" cy="3856425"/>
          </a:xfrm>
        </p:spPr>
        <p:txBody>
          <a:bodyPr>
            <a:noAutofit/>
          </a:bodyPr>
          <a:lstStyle/>
          <a:p>
            <a:pPr marL="0" indent="0" algn="l" rtl="0">
              <a:buNone/>
            </a:pPr>
            <a:r>
              <a:rPr lang="en-US" sz="2000" dirty="0" smtClean="0">
                <a:solidFill>
                  <a:srgbClr val="FF0000"/>
                </a:solidFill>
              </a:rPr>
              <a:t>Radiographic </a:t>
            </a:r>
            <a:r>
              <a:rPr lang="en-US" sz="2000" dirty="0">
                <a:solidFill>
                  <a:srgbClr val="FF0000"/>
                </a:solidFill>
              </a:rPr>
              <a:t>changes occurring in RA can include</a:t>
            </a:r>
          </a:p>
          <a:p>
            <a:pPr algn="l" rtl="0"/>
            <a:r>
              <a:rPr lang="en-US" sz="2000" dirty="0" smtClean="0"/>
              <a:t>soft </a:t>
            </a:r>
            <a:r>
              <a:rPr lang="en-US" sz="2000" dirty="0"/>
              <a:t>tissue swelling</a:t>
            </a:r>
            <a:r>
              <a:rPr lang="en-US" sz="2000" dirty="0" smtClean="0"/>
              <a:t>, </a:t>
            </a:r>
          </a:p>
          <a:p>
            <a:pPr algn="l" rtl="0"/>
            <a:r>
              <a:rPr lang="en-US" sz="2000" dirty="0" smtClean="0"/>
              <a:t>Increased joint </a:t>
            </a:r>
            <a:r>
              <a:rPr lang="en-US" sz="2000" dirty="0"/>
              <a:t>fluid</a:t>
            </a:r>
            <a:r>
              <a:rPr lang="en-US" sz="2000" dirty="0" smtClean="0"/>
              <a:t>,</a:t>
            </a:r>
          </a:p>
          <a:p>
            <a:pPr algn="l" rtl="0"/>
            <a:r>
              <a:rPr lang="en-US" sz="2000" dirty="0" smtClean="0"/>
              <a:t> </a:t>
            </a:r>
            <a:r>
              <a:rPr lang="en-US" sz="2000" dirty="0"/>
              <a:t>decreased joint space, and </a:t>
            </a:r>
            <a:endParaRPr lang="en-US" sz="2000" dirty="0" smtClean="0"/>
          </a:p>
          <a:p>
            <a:pPr algn="l" rtl="0"/>
            <a:r>
              <a:rPr lang="en-US" sz="2000" dirty="0" smtClean="0"/>
              <a:t>lytic </a:t>
            </a:r>
            <a:r>
              <a:rPr lang="en-US" sz="2000" dirty="0"/>
              <a:t>areas in the </a:t>
            </a:r>
            <a:r>
              <a:rPr lang="en-US" sz="2000" dirty="0" err="1"/>
              <a:t>subchondral</a:t>
            </a:r>
            <a:r>
              <a:rPr lang="en-US" sz="2000" dirty="0"/>
              <a:t> bone and </a:t>
            </a:r>
            <a:r>
              <a:rPr lang="en-US" sz="2000" dirty="0" err="1" smtClean="0"/>
              <a:t>juxtaarticular</a:t>
            </a:r>
            <a:r>
              <a:rPr lang="en-US" sz="2000" dirty="0"/>
              <a:t> </a:t>
            </a:r>
            <a:r>
              <a:rPr lang="en-US" sz="2000" dirty="0" smtClean="0"/>
              <a:t>bone</a:t>
            </a:r>
            <a:r>
              <a:rPr lang="en-US" sz="2000" dirty="0"/>
              <a:t>. </a:t>
            </a:r>
            <a:endParaRPr lang="en-US" sz="2000" dirty="0" smtClean="0"/>
          </a:p>
          <a:p>
            <a:pPr algn="l" rtl="0"/>
            <a:r>
              <a:rPr lang="en-US" sz="2000" dirty="0" smtClean="0"/>
              <a:t>Disuse </a:t>
            </a:r>
            <a:r>
              <a:rPr lang="en-US" sz="2000" dirty="0"/>
              <a:t>osteoporosis appears at a later stage, and osteophytes </a:t>
            </a:r>
            <a:r>
              <a:rPr lang="en-US" sz="2000" dirty="0" smtClean="0"/>
              <a:t>form.</a:t>
            </a:r>
            <a:endParaRPr lang="en-US" sz="2000" dirty="0"/>
          </a:p>
          <a:p>
            <a:pPr algn="l" rtl="0"/>
            <a:r>
              <a:rPr lang="en-US" sz="2000" dirty="0"/>
              <a:t>when instability occurs. The joint space decreases as cartilage becomes thinner, </a:t>
            </a:r>
            <a:r>
              <a:rPr lang="en-US" sz="2000" dirty="0" smtClean="0"/>
              <a:t>and it </a:t>
            </a:r>
            <a:r>
              <a:rPr lang="en-US" sz="2000" dirty="0"/>
              <a:t>is seen especially in </a:t>
            </a:r>
            <a:r>
              <a:rPr lang="en-US" sz="2000" b="1" dirty="0"/>
              <a:t>the carpal </a:t>
            </a:r>
            <a:r>
              <a:rPr lang="en-US" sz="2000" dirty="0"/>
              <a:t>and tarsal </a:t>
            </a:r>
            <a:r>
              <a:rPr lang="en-US" sz="2000" dirty="0" smtClean="0"/>
              <a:t>joints</a:t>
            </a:r>
          </a:p>
        </p:txBody>
      </p:sp>
      <p:pic>
        <p:nvPicPr>
          <p:cNvPr id="1026" name="Picture 2" descr="C:\Users\Milad\Desktop\Rheumatoid arthritis in the forelimb of a dog.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40152" y="885919"/>
            <a:ext cx="3096344" cy="376721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251519" y="0"/>
            <a:ext cx="2151295" cy="369332"/>
          </a:xfrm>
          <a:prstGeom prst="rect">
            <a:avLst/>
          </a:prstGeom>
        </p:spPr>
        <p:txBody>
          <a:bodyPr wrap="none">
            <a:spAutoFit/>
          </a:bodyPr>
          <a:lstStyle/>
          <a:p>
            <a:r>
              <a:rPr lang="en-US" b="1" i="1" dirty="0">
                <a:solidFill>
                  <a:srgbClr val="FF0000"/>
                </a:solidFill>
              </a:rPr>
              <a:t>Signs and Symptoms</a:t>
            </a:r>
            <a:endParaRPr lang="en-US" dirty="0">
              <a:solidFill>
                <a:srgbClr val="FF0000"/>
              </a:solidFill>
            </a:endParaRPr>
          </a:p>
        </p:txBody>
      </p:sp>
    </p:spTree>
    <p:extLst>
      <p:ext uri="{BB962C8B-B14F-4D97-AF65-F5344CB8AC3E}">
        <p14:creationId xmlns:p14="http://schemas.microsoft.com/office/powerpoint/2010/main" xmlns="" val="2048284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a:t>Minimal trauma (e.g., fighting, jumping from a truck) may</a:t>
            </a:r>
            <a:br>
              <a:rPr lang="en-US" sz="2400" dirty="0"/>
            </a:br>
            <a:r>
              <a:rPr lang="en-US" sz="2400" dirty="0"/>
              <a:t>have alerted the owner suddenly to the lameness or joint angulation.</a:t>
            </a:r>
          </a:p>
        </p:txBody>
      </p:sp>
      <p:sp>
        <p:nvSpPr>
          <p:cNvPr id="3" name="Content Placeholder 2"/>
          <p:cNvSpPr>
            <a:spLocks noGrp="1"/>
          </p:cNvSpPr>
          <p:nvPr>
            <p:ph idx="1"/>
          </p:nvPr>
        </p:nvSpPr>
        <p:spPr>
          <a:xfrm>
            <a:off x="457200" y="1600201"/>
            <a:ext cx="8229600" cy="4133056"/>
          </a:xfrm>
        </p:spPr>
        <p:txBody>
          <a:bodyPr/>
          <a:lstStyle/>
          <a:p>
            <a:pPr marL="0" indent="0" algn="l" rtl="0">
              <a:buNone/>
            </a:pPr>
            <a:r>
              <a:rPr lang="en-US" dirty="0"/>
              <a:t>The </a:t>
            </a:r>
            <a:r>
              <a:rPr lang="en-US" dirty="0" smtClean="0"/>
              <a:t>inflammatory response </a:t>
            </a:r>
            <a:r>
              <a:rPr lang="en-US" dirty="0"/>
              <a:t>may cause necrosis within bundles of collagen, </a:t>
            </a:r>
            <a:r>
              <a:rPr lang="en-US" dirty="0" smtClean="0"/>
              <a:t>           weakening and </a:t>
            </a:r>
            <a:r>
              <a:rPr lang="en-US" dirty="0"/>
              <a:t>rupture of tendons and ligaments</a:t>
            </a:r>
            <a:r>
              <a:rPr lang="en-US" dirty="0" smtClean="0"/>
              <a:t>.</a:t>
            </a:r>
          </a:p>
        </p:txBody>
      </p:sp>
      <p:sp>
        <p:nvSpPr>
          <p:cNvPr id="4" name="Right Arrow 3"/>
          <p:cNvSpPr/>
          <p:nvPr/>
        </p:nvSpPr>
        <p:spPr>
          <a:xfrm>
            <a:off x="5004048" y="21328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97119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690864" cy="562074"/>
          </a:xfrm>
        </p:spPr>
        <p:txBody>
          <a:bodyPr>
            <a:normAutofit fontScale="90000"/>
          </a:bodyPr>
          <a:lstStyle/>
          <a:p>
            <a:pPr algn="l"/>
            <a:r>
              <a:rPr lang="en-US" sz="3600" dirty="0" smtClean="0"/>
              <a:t>Differential diagnosis:</a:t>
            </a:r>
            <a:endParaRPr lang="en-US" sz="3600" dirty="0"/>
          </a:p>
        </p:txBody>
      </p:sp>
      <p:sp>
        <p:nvSpPr>
          <p:cNvPr id="3" name="Content Placeholder 2"/>
          <p:cNvSpPr>
            <a:spLocks noGrp="1"/>
          </p:cNvSpPr>
          <p:nvPr>
            <p:ph idx="1"/>
          </p:nvPr>
        </p:nvSpPr>
        <p:spPr>
          <a:xfrm>
            <a:off x="251519" y="1062171"/>
            <a:ext cx="8649933" cy="5607190"/>
          </a:xfrm>
        </p:spPr>
        <p:txBody>
          <a:bodyPr>
            <a:normAutofit/>
          </a:bodyPr>
          <a:lstStyle/>
          <a:p>
            <a:pPr marL="514350" indent="-514350" algn="l" rtl="0">
              <a:buAutoNum type="arabicPeriod"/>
            </a:pPr>
            <a:r>
              <a:rPr lang="en-US" sz="2400" dirty="0" smtClean="0"/>
              <a:t>bacterial endocarditis</a:t>
            </a:r>
            <a:endParaRPr lang="en-US" sz="2800" dirty="0" smtClean="0"/>
          </a:p>
          <a:p>
            <a:pPr marL="514350" indent="-514350" algn="l" rtl="0">
              <a:buAutoNum type="arabicPeriod"/>
            </a:pPr>
            <a:r>
              <a:rPr lang="en-US" sz="2400" dirty="0"/>
              <a:t>Systemic lupus erythematosus (</a:t>
            </a:r>
            <a:r>
              <a:rPr lang="en-US" sz="2400" dirty="0" smtClean="0"/>
              <a:t>SLE)</a:t>
            </a:r>
          </a:p>
          <a:p>
            <a:pPr marL="0" indent="0" algn="l" rtl="0">
              <a:buNone/>
            </a:pPr>
            <a:endParaRPr lang="en-US" sz="2400" dirty="0" smtClean="0"/>
          </a:p>
          <a:p>
            <a:pPr marL="0" indent="0" algn="l" rtl="0">
              <a:buNone/>
            </a:pPr>
            <a:endParaRPr lang="en-US" sz="2400" dirty="0"/>
          </a:p>
          <a:p>
            <a:pPr marL="457200" indent="-457200" algn="l" rtl="0">
              <a:buAutoNum type="arabicPeriod" startAt="3"/>
            </a:pPr>
            <a:r>
              <a:rPr lang="en-US" sz="2400" dirty="0" smtClean="0"/>
              <a:t>Traumatic arthritis and DJD</a:t>
            </a:r>
          </a:p>
          <a:p>
            <a:pPr marL="457200" indent="-457200" algn="l" rtl="0">
              <a:buAutoNum type="arabicPeriod" startAt="3"/>
            </a:pPr>
            <a:endParaRPr lang="en-US" sz="2400" dirty="0" smtClean="0"/>
          </a:p>
          <a:p>
            <a:pPr marL="457200" indent="-457200" algn="l" rtl="0">
              <a:buAutoNum type="arabicPeriod" startAt="3"/>
            </a:pPr>
            <a:r>
              <a:rPr lang="en-US" sz="2400" dirty="0" smtClean="0"/>
              <a:t>hypertrophic pulmonary osteopathy (HPO), Shifting leg </a:t>
            </a:r>
            <a:r>
              <a:rPr lang="en-US" sz="2400" dirty="0"/>
              <a:t>lameness is </a:t>
            </a:r>
            <a:r>
              <a:rPr lang="en-US" sz="2400" dirty="0" smtClean="0"/>
              <a:t>seen.</a:t>
            </a:r>
          </a:p>
          <a:p>
            <a:pPr marL="457200" indent="-457200" algn="l" rtl="0">
              <a:buAutoNum type="arabicPeriod" startAt="3"/>
            </a:pPr>
            <a:endParaRPr lang="en-US" sz="2400" dirty="0" smtClean="0"/>
          </a:p>
          <a:p>
            <a:pPr marL="457200" indent="-457200" algn="l" rtl="0">
              <a:buAutoNum type="arabicPeriod" startAt="3"/>
            </a:pPr>
            <a:r>
              <a:rPr lang="en-US" sz="2400" dirty="0" err="1" smtClean="0"/>
              <a:t>Panosteitis</a:t>
            </a:r>
            <a:r>
              <a:rPr lang="en-US" sz="2400" dirty="0" smtClean="0"/>
              <a:t> </a:t>
            </a:r>
            <a:r>
              <a:rPr lang="en-US" sz="2400" dirty="0"/>
              <a:t>causes a shifting leg lameness in young dogs, with some systemic </a:t>
            </a:r>
            <a:r>
              <a:rPr lang="en-US" sz="2400" dirty="0" smtClean="0"/>
              <a:t>signs (</a:t>
            </a:r>
            <a:r>
              <a:rPr lang="en-US" sz="2400" dirty="0"/>
              <a:t>fever, </a:t>
            </a:r>
            <a:r>
              <a:rPr lang="en-US" sz="2400" dirty="0" err="1"/>
              <a:t>inappetence</a:t>
            </a:r>
            <a:r>
              <a:rPr lang="en-US" sz="2400" dirty="0" smtClean="0"/>
              <a:t>).</a:t>
            </a:r>
            <a:endParaRPr lang="en-US" sz="2400" dirty="0"/>
          </a:p>
          <a:p>
            <a:pPr marL="0" indent="0" algn="l" rtl="0">
              <a:buNone/>
            </a:pPr>
            <a:endParaRPr lang="en-US" sz="2400" dirty="0"/>
          </a:p>
        </p:txBody>
      </p:sp>
      <p:sp>
        <p:nvSpPr>
          <p:cNvPr id="4" name="Rectangle 3"/>
          <p:cNvSpPr/>
          <p:nvPr/>
        </p:nvSpPr>
        <p:spPr>
          <a:xfrm>
            <a:off x="6430539" y="562034"/>
            <a:ext cx="1664238" cy="400110"/>
          </a:xfrm>
          <a:prstGeom prst="rect">
            <a:avLst/>
          </a:prstGeom>
        </p:spPr>
        <p:txBody>
          <a:bodyPr wrap="none">
            <a:spAutoFit/>
          </a:bodyPr>
          <a:lstStyle/>
          <a:p>
            <a:r>
              <a:rPr lang="en-US" sz="2000" dirty="0"/>
              <a:t>heart murmur</a:t>
            </a:r>
          </a:p>
        </p:txBody>
      </p:sp>
      <p:sp>
        <p:nvSpPr>
          <p:cNvPr id="5" name="Rectangle 4"/>
          <p:cNvSpPr/>
          <p:nvPr/>
        </p:nvSpPr>
        <p:spPr>
          <a:xfrm>
            <a:off x="5724128" y="962144"/>
            <a:ext cx="3234090" cy="400110"/>
          </a:xfrm>
          <a:prstGeom prst="rect">
            <a:avLst/>
          </a:prstGeom>
        </p:spPr>
        <p:txBody>
          <a:bodyPr wrap="none">
            <a:spAutoFit/>
          </a:bodyPr>
          <a:lstStyle/>
          <a:p>
            <a:r>
              <a:rPr lang="en-US" sz="2000" dirty="0"/>
              <a:t>electrocardiographic changes</a:t>
            </a:r>
          </a:p>
        </p:txBody>
      </p:sp>
      <p:sp>
        <p:nvSpPr>
          <p:cNvPr id="6" name="Rectangle 5"/>
          <p:cNvSpPr/>
          <p:nvPr/>
        </p:nvSpPr>
        <p:spPr>
          <a:xfrm>
            <a:off x="5774443" y="1403484"/>
            <a:ext cx="3127010" cy="400110"/>
          </a:xfrm>
          <a:prstGeom prst="rect">
            <a:avLst/>
          </a:prstGeom>
        </p:spPr>
        <p:txBody>
          <a:bodyPr wrap="none">
            <a:spAutoFit/>
          </a:bodyPr>
          <a:lstStyle/>
          <a:p>
            <a:r>
              <a:rPr lang="en-US" sz="2000" dirty="0"/>
              <a:t>little erosion of the cartilage</a:t>
            </a:r>
          </a:p>
        </p:txBody>
      </p:sp>
      <p:cxnSp>
        <p:nvCxnSpPr>
          <p:cNvPr id="8" name="Straight Arrow Connector 7"/>
          <p:cNvCxnSpPr>
            <a:endCxn id="4" idx="1"/>
          </p:cNvCxnSpPr>
          <p:nvPr/>
        </p:nvCxnSpPr>
        <p:spPr>
          <a:xfrm flipV="1">
            <a:off x="3635896" y="762089"/>
            <a:ext cx="2794643" cy="60016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5" idx="1"/>
          </p:cNvCxnSpPr>
          <p:nvPr/>
        </p:nvCxnSpPr>
        <p:spPr>
          <a:xfrm flipV="1">
            <a:off x="3635896" y="1162199"/>
            <a:ext cx="2088232" cy="20005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6" idx="1"/>
          </p:cNvCxnSpPr>
          <p:nvPr/>
        </p:nvCxnSpPr>
        <p:spPr>
          <a:xfrm>
            <a:off x="3635896" y="1362254"/>
            <a:ext cx="2138547" cy="24128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139952" y="1988840"/>
            <a:ext cx="4968552" cy="400110"/>
          </a:xfrm>
          <a:prstGeom prst="rect">
            <a:avLst/>
          </a:prstGeom>
        </p:spPr>
        <p:txBody>
          <a:bodyPr wrap="square">
            <a:spAutoFit/>
          </a:bodyPr>
          <a:lstStyle/>
          <a:p>
            <a:r>
              <a:rPr lang="en-US" sz="2000" dirty="0" smtClean="0"/>
              <a:t>It does </a:t>
            </a:r>
            <a:r>
              <a:rPr lang="en-US" sz="2000" dirty="0"/>
              <a:t>not tend to cause erosions of </a:t>
            </a:r>
            <a:r>
              <a:rPr lang="en-US" sz="2000" dirty="0" smtClean="0"/>
              <a:t>cartilage</a:t>
            </a:r>
            <a:endParaRPr lang="en-US" sz="2000" dirty="0"/>
          </a:p>
        </p:txBody>
      </p:sp>
      <p:sp>
        <p:nvSpPr>
          <p:cNvPr id="18" name="Rectangle 17"/>
          <p:cNvSpPr/>
          <p:nvPr/>
        </p:nvSpPr>
        <p:spPr>
          <a:xfrm>
            <a:off x="3563888" y="2358172"/>
            <a:ext cx="5976664" cy="400110"/>
          </a:xfrm>
          <a:prstGeom prst="rect">
            <a:avLst/>
          </a:prstGeom>
        </p:spPr>
        <p:txBody>
          <a:bodyPr wrap="square">
            <a:spAutoFit/>
          </a:bodyPr>
          <a:lstStyle/>
          <a:p>
            <a:r>
              <a:rPr lang="en-US" sz="2000" dirty="0"/>
              <a:t>it can have a </a:t>
            </a:r>
            <a:r>
              <a:rPr lang="en-US" sz="2000" dirty="0" smtClean="0"/>
              <a:t>high antinuclear </a:t>
            </a:r>
            <a:r>
              <a:rPr lang="en-US" sz="2000" dirty="0"/>
              <a:t>antibody (ANA) titer.</a:t>
            </a:r>
          </a:p>
        </p:txBody>
      </p:sp>
      <p:cxnSp>
        <p:nvCxnSpPr>
          <p:cNvPr id="20" name="Straight Arrow Connector 19"/>
          <p:cNvCxnSpPr>
            <a:endCxn id="17" idx="1"/>
          </p:cNvCxnSpPr>
          <p:nvPr/>
        </p:nvCxnSpPr>
        <p:spPr>
          <a:xfrm>
            <a:off x="2915816" y="1803594"/>
            <a:ext cx="1224136" cy="3853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915816" y="1844824"/>
            <a:ext cx="792088" cy="55457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918760" y="2758282"/>
            <a:ext cx="2665473" cy="400110"/>
          </a:xfrm>
          <a:prstGeom prst="rect">
            <a:avLst/>
          </a:prstGeom>
        </p:spPr>
        <p:txBody>
          <a:bodyPr wrap="none">
            <a:spAutoFit/>
          </a:bodyPr>
          <a:lstStyle/>
          <a:p>
            <a:r>
              <a:rPr lang="en-US" sz="2000" dirty="0"/>
              <a:t>History of sudden onset</a:t>
            </a:r>
          </a:p>
        </p:txBody>
      </p:sp>
      <p:sp>
        <p:nvSpPr>
          <p:cNvPr id="26" name="Rectangle 25"/>
          <p:cNvSpPr/>
          <p:nvPr/>
        </p:nvSpPr>
        <p:spPr>
          <a:xfrm>
            <a:off x="4932040" y="3133448"/>
            <a:ext cx="3234155" cy="400110"/>
          </a:xfrm>
          <a:prstGeom prst="rect">
            <a:avLst/>
          </a:prstGeom>
        </p:spPr>
        <p:txBody>
          <a:bodyPr wrap="none">
            <a:spAutoFit/>
          </a:bodyPr>
          <a:lstStyle/>
          <a:p>
            <a:r>
              <a:rPr lang="en-US" sz="2000" dirty="0"/>
              <a:t>involvement of only one joint</a:t>
            </a:r>
          </a:p>
        </p:txBody>
      </p:sp>
      <p:cxnSp>
        <p:nvCxnSpPr>
          <p:cNvPr id="28" name="Straight Arrow Connector 27"/>
          <p:cNvCxnSpPr>
            <a:endCxn id="25" idx="1"/>
          </p:cNvCxnSpPr>
          <p:nvPr/>
        </p:nvCxnSpPr>
        <p:spPr>
          <a:xfrm flipV="1">
            <a:off x="4211960" y="2958337"/>
            <a:ext cx="706800" cy="1106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26" idx="1"/>
          </p:cNvCxnSpPr>
          <p:nvPr/>
        </p:nvCxnSpPr>
        <p:spPr>
          <a:xfrm>
            <a:off x="4211960" y="3068960"/>
            <a:ext cx="720080" cy="26454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64088" y="4293096"/>
            <a:ext cx="3887591" cy="400110"/>
          </a:xfrm>
          <a:prstGeom prst="rect">
            <a:avLst/>
          </a:prstGeom>
        </p:spPr>
        <p:txBody>
          <a:bodyPr wrap="square">
            <a:spAutoFit/>
          </a:bodyPr>
          <a:lstStyle/>
          <a:p>
            <a:r>
              <a:rPr lang="en-US" sz="2000" dirty="0" smtClean="0"/>
              <a:t>Careful limb </a:t>
            </a:r>
            <a:r>
              <a:rPr lang="en-US" sz="2000" dirty="0"/>
              <a:t>palpation for </a:t>
            </a:r>
            <a:r>
              <a:rPr lang="en-US" sz="2000" dirty="0" smtClean="0"/>
              <a:t>swelling</a:t>
            </a:r>
            <a:endParaRPr lang="en-US" sz="2000" dirty="0"/>
          </a:p>
        </p:txBody>
      </p:sp>
      <p:sp>
        <p:nvSpPr>
          <p:cNvPr id="35" name="Rectangle 34"/>
          <p:cNvSpPr/>
          <p:nvPr/>
        </p:nvSpPr>
        <p:spPr>
          <a:xfrm>
            <a:off x="1648780" y="4657090"/>
            <a:ext cx="4234814" cy="400110"/>
          </a:xfrm>
          <a:prstGeom prst="rect">
            <a:avLst/>
          </a:prstGeom>
        </p:spPr>
        <p:txBody>
          <a:bodyPr wrap="none">
            <a:spAutoFit/>
          </a:bodyPr>
          <a:lstStyle/>
          <a:p>
            <a:r>
              <a:rPr lang="en-US" sz="2000" dirty="0"/>
              <a:t>radiography can usually elucidate HPO.</a:t>
            </a:r>
          </a:p>
        </p:txBody>
      </p:sp>
      <p:cxnSp>
        <p:nvCxnSpPr>
          <p:cNvPr id="37" name="Straight Arrow Connector 36"/>
          <p:cNvCxnSpPr/>
          <p:nvPr/>
        </p:nvCxnSpPr>
        <p:spPr>
          <a:xfrm>
            <a:off x="5364088" y="4077072"/>
            <a:ext cx="126014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3059832" y="4077072"/>
            <a:ext cx="2304256" cy="6161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504803" y="6027082"/>
            <a:ext cx="554447" cy="400110"/>
          </a:xfrm>
          <a:prstGeom prst="rect">
            <a:avLst/>
          </a:prstGeom>
        </p:spPr>
        <p:txBody>
          <a:bodyPr wrap="none">
            <a:spAutoFit/>
          </a:bodyPr>
          <a:lstStyle/>
          <a:p>
            <a:r>
              <a:rPr lang="en-US" sz="2000" dirty="0"/>
              <a:t>age</a:t>
            </a:r>
          </a:p>
        </p:txBody>
      </p:sp>
      <p:sp>
        <p:nvSpPr>
          <p:cNvPr id="45" name="Rectangle 44"/>
          <p:cNvSpPr/>
          <p:nvPr/>
        </p:nvSpPr>
        <p:spPr>
          <a:xfrm>
            <a:off x="6123467" y="6027082"/>
            <a:ext cx="2505622" cy="400110"/>
          </a:xfrm>
          <a:prstGeom prst="rect">
            <a:avLst/>
          </a:prstGeom>
        </p:spPr>
        <p:txBody>
          <a:bodyPr wrap="none">
            <a:spAutoFit/>
          </a:bodyPr>
          <a:lstStyle/>
          <a:p>
            <a:r>
              <a:rPr lang="en-US" sz="2000" dirty="0"/>
              <a:t>presence of bone pain</a:t>
            </a:r>
          </a:p>
        </p:txBody>
      </p:sp>
      <p:sp>
        <p:nvSpPr>
          <p:cNvPr id="46" name="Rectangle 45"/>
          <p:cNvSpPr/>
          <p:nvPr/>
        </p:nvSpPr>
        <p:spPr>
          <a:xfrm>
            <a:off x="3501290" y="6027082"/>
            <a:ext cx="2358851" cy="400110"/>
          </a:xfrm>
          <a:prstGeom prst="rect">
            <a:avLst/>
          </a:prstGeom>
        </p:spPr>
        <p:txBody>
          <a:bodyPr wrap="none">
            <a:spAutoFit/>
          </a:bodyPr>
          <a:lstStyle/>
          <a:p>
            <a:r>
              <a:rPr lang="en-US" sz="2000" dirty="0"/>
              <a:t>lack of joint swelling.</a:t>
            </a:r>
          </a:p>
        </p:txBody>
      </p:sp>
      <p:cxnSp>
        <p:nvCxnSpPr>
          <p:cNvPr id="48" name="Straight Arrow Connector 47"/>
          <p:cNvCxnSpPr>
            <a:endCxn id="44" idx="0"/>
          </p:cNvCxnSpPr>
          <p:nvPr/>
        </p:nvCxnSpPr>
        <p:spPr>
          <a:xfrm>
            <a:off x="1648780" y="5301208"/>
            <a:ext cx="133247" cy="72587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1648780" y="5301208"/>
            <a:ext cx="2707196" cy="72587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648780" y="5301208"/>
            <a:ext cx="5227476" cy="7920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0293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500" fill="hold"/>
                                        <p:tgtEl>
                                          <p:spTgt spid="4"/>
                                        </p:tgtEl>
                                        <p:attrNameLst>
                                          <p:attrName>ppt_w</p:attrName>
                                        </p:attrNameLst>
                                      </p:cBhvr>
                                      <p:tavLst>
                                        <p:tav tm="0">
                                          <p:val>
                                            <p:fltVal val="0"/>
                                          </p:val>
                                        </p:tav>
                                        <p:tav tm="100000">
                                          <p:val>
                                            <p:strVal val="#ppt_w"/>
                                          </p:val>
                                        </p:tav>
                                      </p:tavLst>
                                    </p:anim>
                                    <p:anim calcmode="lin" valueType="num">
                                      <p:cBhvr>
                                        <p:cTn id="52" dur="500" fill="hold"/>
                                        <p:tgtEl>
                                          <p:spTgt spid="4"/>
                                        </p:tgtEl>
                                        <p:attrNameLst>
                                          <p:attrName>ppt_h</p:attrName>
                                        </p:attrNameLst>
                                      </p:cBhvr>
                                      <p:tavLst>
                                        <p:tav tm="0">
                                          <p:val>
                                            <p:fltVal val="0"/>
                                          </p:val>
                                        </p:tav>
                                        <p:tav tm="100000">
                                          <p:val>
                                            <p:strVal val="#ppt_h"/>
                                          </p:val>
                                        </p:tav>
                                      </p:tavLst>
                                    </p:anim>
                                    <p:animEffect transition="in" filter="fade">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500" fill="hold"/>
                                        <p:tgtEl>
                                          <p:spTgt spid="10"/>
                                        </p:tgtEl>
                                        <p:attrNameLst>
                                          <p:attrName>ppt_w</p:attrName>
                                        </p:attrNameLst>
                                      </p:cBhvr>
                                      <p:tavLst>
                                        <p:tav tm="0">
                                          <p:val>
                                            <p:fltVal val="0"/>
                                          </p:val>
                                        </p:tav>
                                        <p:tav tm="100000">
                                          <p:val>
                                            <p:strVal val="#ppt_w"/>
                                          </p:val>
                                        </p:tav>
                                      </p:tavLst>
                                    </p:anim>
                                    <p:anim calcmode="lin" valueType="num">
                                      <p:cBhvr>
                                        <p:cTn id="59" dur="500" fill="hold"/>
                                        <p:tgtEl>
                                          <p:spTgt spid="10"/>
                                        </p:tgtEl>
                                        <p:attrNameLst>
                                          <p:attrName>ppt_h</p:attrName>
                                        </p:attrNameLst>
                                      </p:cBhvr>
                                      <p:tavLst>
                                        <p:tav tm="0">
                                          <p:val>
                                            <p:fltVal val="0"/>
                                          </p:val>
                                        </p:tav>
                                        <p:tav tm="100000">
                                          <p:val>
                                            <p:strVal val="#ppt_h"/>
                                          </p:val>
                                        </p:tav>
                                      </p:tavLst>
                                    </p:anim>
                                    <p:animEffect transition="in" filter="fade">
                                      <p:cBhvr>
                                        <p:cTn id="60" dur="5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5"/>
                                        </p:tgtEl>
                                        <p:attrNameLst>
                                          <p:attrName>style.visibility</p:attrName>
                                        </p:attrNameLst>
                                      </p:cBhvr>
                                      <p:to>
                                        <p:strVal val="visible"/>
                                      </p:to>
                                    </p:set>
                                    <p:anim calcmode="lin" valueType="num">
                                      <p:cBhvr>
                                        <p:cTn id="65" dur="500" fill="hold"/>
                                        <p:tgtEl>
                                          <p:spTgt spid="5"/>
                                        </p:tgtEl>
                                        <p:attrNameLst>
                                          <p:attrName>ppt_w</p:attrName>
                                        </p:attrNameLst>
                                      </p:cBhvr>
                                      <p:tavLst>
                                        <p:tav tm="0">
                                          <p:val>
                                            <p:fltVal val="0"/>
                                          </p:val>
                                        </p:tav>
                                        <p:tav tm="100000">
                                          <p:val>
                                            <p:strVal val="#ppt_w"/>
                                          </p:val>
                                        </p:tav>
                                      </p:tavLst>
                                    </p:anim>
                                    <p:anim calcmode="lin" valueType="num">
                                      <p:cBhvr>
                                        <p:cTn id="66" dur="500" fill="hold"/>
                                        <p:tgtEl>
                                          <p:spTgt spid="5"/>
                                        </p:tgtEl>
                                        <p:attrNameLst>
                                          <p:attrName>ppt_h</p:attrName>
                                        </p:attrNameLst>
                                      </p:cBhvr>
                                      <p:tavLst>
                                        <p:tav tm="0">
                                          <p:val>
                                            <p:fltVal val="0"/>
                                          </p:val>
                                        </p:tav>
                                        <p:tav tm="100000">
                                          <p:val>
                                            <p:strVal val="#ppt_h"/>
                                          </p:val>
                                        </p:tav>
                                      </p:tavLst>
                                    </p:anim>
                                    <p:animEffect transition="in" filter="fade">
                                      <p:cBhvr>
                                        <p:cTn id="67" dur="500"/>
                                        <p:tgtEl>
                                          <p:spTgt spid="5"/>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cBhvr>
                                        <p:cTn id="72" dur="500" fill="hold"/>
                                        <p:tgtEl>
                                          <p:spTgt spid="12"/>
                                        </p:tgtEl>
                                        <p:attrNameLst>
                                          <p:attrName>ppt_w</p:attrName>
                                        </p:attrNameLst>
                                      </p:cBhvr>
                                      <p:tavLst>
                                        <p:tav tm="0">
                                          <p:val>
                                            <p:fltVal val="0"/>
                                          </p:val>
                                        </p:tav>
                                        <p:tav tm="100000">
                                          <p:val>
                                            <p:strVal val="#ppt_w"/>
                                          </p:val>
                                        </p:tav>
                                      </p:tavLst>
                                    </p:anim>
                                    <p:anim calcmode="lin" valueType="num">
                                      <p:cBhvr>
                                        <p:cTn id="73" dur="500" fill="hold"/>
                                        <p:tgtEl>
                                          <p:spTgt spid="12"/>
                                        </p:tgtEl>
                                        <p:attrNameLst>
                                          <p:attrName>ppt_h</p:attrName>
                                        </p:attrNameLst>
                                      </p:cBhvr>
                                      <p:tavLst>
                                        <p:tav tm="0">
                                          <p:val>
                                            <p:fltVal val="0"/>
                                          </p:val>
                                        </p:tav>
                                        <p:tav tm="100000">
                                          <p:val>
                                            <p:strVal val="#ppt_h"/>
                                          </p:val>
                                        </p:tav>
                                      </p:tavLst>
                                    </p:anim>
                                    <p:animEffect transition="in" filter="fade">
                                      <p:cBhvr>
                                        <p:cTn id="74" dur="5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 calcmode="lin" valueType="num">
                                      <p:cBhvr>
                                        <p:cTn id="79" dur="500" fill="hold"/>
                                        <p:tgtEl>
                                          <p:spTgt spid="6"/>
                                        </p:tgtEl>
                                        <p:attrNameLst>
                                          <p:attrName>ppt_w</p:attrName>
                                        </p:attrNameLst>
                                      </p:cBhvr>
                                      <p:tavLst>
                                        <p:tav tm="0">
                                          <p:val>
                                            <p:fltVal val="0"/>
                                          </p:val>
                                        </p:tav>
                                        <p:tav tm="100000">
                                          <p:val>
                                            <p:strVal val="#ppt_w"/>
                                          </p:val>
                                        </p:tav>
                                      </p:tavLst>
                                    </p:anim>
                                    <p:anim calcmode="lin" valueType="num">
                                      <p:cBhvr>
                                        <p:cTn id="80" dur="500" fill="hold"/>
                                        <p:tgtEl>
                                          <p:spTgt spid="6"/>
                                        </p:tgtEl>
                                        <p:attrNameLst>
                                          <p:attrName>ppt_h</p:attrName>
                                        </p:attrNameLst>
                                      </p:cBhvr>
                                      <p:tavLst>
                                        <p:tav tm="0">
                                          <p:val>
                                            <p:fltVal val="0"/>
                                          </p:val>
                                        </p:tav>
                                        <p:tav tm="100000">
                                          <p:val>
                                            <p:strVal val="#ppt_h"/>
                                          </p:val>
                                        </p:tav>
                                      </p:tavLst>
                                    </p:anim>
                                    <p:animEffect transition="in" filter="fade">
                                      <p:cBhvr>
                                        <p:cTn id="81" dur="500"/>
                                        <p:tgtEl>
                                          <p:spTgt spid="6"/>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nodeType="click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p:cTn id="86" dur="500" fill="hold"/>
                                        <p:tgtEl>
                                          <p:spTgt spid="20"/>
                                        </p:tgtEl>
                                        <p:attrNameLst>
                                          <p:attrName>ppt_w</p:attrName>
                                        </p:attrNameLst>
                                      </p:cBhvr>
                                      <p:tavLst>
                                        <p:tav tm="0">
                                          <p:val>
                                            <p:fltVal val="0"/>
                                          </p:val>
                                        </p:tav>
                                        <p:tav tm="100000">
                                          <p:val>
                                            <p:strVal val="#ppt_w"/>
                                          </p:val>
                                        </p:tav>
                                      </p:tavLst>
                                    </p:anim>
                                    <p:anim calcmode="lin" valueType="num">
                                      <p:cBhvr>
                                        <p:cTn id="87" dur="500" fill="hold"/>
                                        <p:tgtEl>
                                          <p:spTgt spid="20"/>
                                        </p:tgtEl>
                                        <p:attrNameLst>
                                          <p:attrName>ppt_h</p:attrName>
                                        </p:attrNameLst>
                                      </p:cBhvr>
                                      <p:tavLst>
                                        <p:tav tm="0">
                                          <p:val>
                                            <p:fltVal val="0"/>
                                          </p:val>
                                        </p:tav>
                                        <p:tav tm="100000">
                                          <p:val>
                                            <p:strVal val="#ppt_h"/>
                                          </p:val>
                                        </p:tav>
                                      </p:tavLst>
                                    </p:anim>
                                    <p:animEffect transition="in" filter="fade">
                                      <p:cBhvr>
                                        <p:cTn id="88" dur="500"/>
                                        <p:tgtEl>
                                          <p:spTgt spid="20"/>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17"/>
                                        </p:tgtEl>
                                        <p:attrNameLst>
                                          <p:attrName>style.visibility</p:attrName>
                                        </p:attrNameLst>
                                      </p:cBhvr>
                                      <p:to>
                                        <p:strVal val="visible"/>
                                      </p:to>
                                    </p:set>
                                    <p:anim calcmode="lin" valueType="num">
                                      <p:cBhvr>
                                        <p:cTn id="93" dur="500" fill="hold"/>
                                        <p:tgtEl>
                                          <p:spTgt spid="17"/>
                                        </p:tgtEl>
                                        <p:attrNameLst>
                                          <p:attrName>ppt_w</p:attrName>
                                        </p:attrNameLst>
                                      </p:cBhvr>
                                      <p:tavLst>
                                        <p:tav tm="0">
                                          <p:val>
                                            <p:fltVal val="0"/>
                                          </p:val>
                                        </p:tav>
                                        <p:tav tm="100000">
                                          <p:val>
                                            <p:strVal val="#ppt_w"/>
                                          </p:val>
                                        </p:tav>
                                      </p:tavLst>
                                    </p:anim>
                                    <p:anim calcmode="lin" valueType="num">
                                      <p:cBhvr>
                                        <p:cTn id="94" dur="500" fill="hold"/>
                                        <p:tgtEl>
                                          <p:spTgt spid="17"/>
                                        </p:tgtEl>
                                        <p:attrNameLst>
                                          <p:attrName>ppt_h</p:attrName>
                                        </p:attrNameLst>
                                      </p:cBhvr>
                                      <p:tavLst>
                                        <p:tav tm="0">
                                          <p:val>
                                            <p:fltVal val="0"/>
                                          </p:val>
                                        </p:tav>
                                        <p:tav tm="100000">
                                          <p:val>
                                            <p:strVal val="#ppt_h"/>
                                          </p:val>
                                        </p:tav>
                                      </p:tavLst>
                                    </p:anim>
                                    <p:animEffect transition="in" filter="fade">
                                      <p:cBhvr>
                                        <p:cTn id="95" dur="500"/>
                                        <p:tgtEl>
                                          <p:spTgt spid="17"/>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nodeType="click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grpId="0" nodeType="clickEffect">
                                  <p:stCondLst>
                                    <p:cond delay="0"/>
                                  </p:stCondLst>
                                  <p:childTnLst>
                                    <p:set>
                                      <p:cBhvr>
                                        <p:cTn id="106" dur="1" fill="hold">
                                          <p:stCondLst>
                                            <p:cond delay="0"/>
                                          </p:stCondLst>
                                        </p:cTn>
                                        <p:tgtEl>
                                          <p:spTgt spid="18"/>
                                        </p:tgtEl>
                                        <p:attrNameLst>
                                          <p:attrName>style.visibility</p:attrName>
                                        </p:attrNameLst>
                                      </p:cBhvr>
                                      <p:to>
                                        <p:strVal val="visible"/>
                                      </p:to>
                                    </p:set>
                                    <p:anim calcmode="lin" valueType="num">
                                      <p:cBhvr>
                                        <p:cTn id="107" dur="500" fill="hold"/>
                                        <p:tgtEl>
                                          <p:spTgt spid="18"/>
                                        </p:tgtEl>
                                        <p:attrNameLst>
                                          <p:attrName>ppt_w</p:attrName>
                                        </p:attrNameLst>
                                      </p:cBhvr>
                                      <p:tavLst>
                                        <p:tav tm="0">
                                          <p:val>
                                            <p:fltVal val="0"/>
                                          </p:val>
                                        </p:tav>
                                        <p:tav tm="100000">
                                          <p:val>
                                            <p:strVal val="#ppt_w"/>
                                          </p:val>
                                        </p:tav>
                                      </p:tavLst>
                                    </p:anim>
                                    <p:anim calcmode="lin" valueType="num">
                                      <p:cBhvr>
                                        <p:cTn id="108" dur="500" fill="hold"/>
                                        <p:tgtEl>
                                          <p:spTgt spid="18"/>
                                        </p:tgtEl>
                                        <p:attrNameLst>
                                          <p:attrName>ppt_h</p:attrName>
                                        </p:attrNameLst>
                                      </p:cBhvr>
                                      <p:tavLst>
                                        <p:tav tm="0">
                                          <p:val>
                                            <p:fltVal val="0"/>
                                          </p:val>
                                        </p:tav>
                                        <p:tav tm="100000">
                                          <p:val>
                                            <p:strVal val="#ppt_h"/>
                                          </p:val>
                                        </p:tav>
                                      </p:tavLst>
                                    </p:anim>
                                    <p:animEffect transition="in" filter="fade">
                                      <p:cBhvr>
                                        <p:cTn id="109" dur="500"/>
                                        <p:tgtEl>
                                          <p:spTgt spid="18"/>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nodeType="clickEffect">
                                  <p:stCondLst>
                                    <p:cond delay="0"/>
                                  </p:stCondLst>
                                  <p:childTnLst>
                                    <p:set>
                                      <p:cBhvr>
                                        <p:cTn id="113" dur="1" fill="hold">
                                          <p:stCondLst>
                                            <p:cond delay="0"/>
                                          </p:stCondLst>
                                        </p:cTn>
                                        <p:tgtEl>
                                          <p:spTgt spid="28"/>
                                        </p:tgtEl>
                                        <p:attrNameLst>
                                          <p:attrName>style.visibility</p:attrName>
                                        </p:attrNameLst>
                                      </p:cBhvr>
                                      <p:to>
                                        <p:strVal val="visible"/>
                                      </p:to>
                                    </p:set>
                                    <p:anim calcmode="lin" valueType="num">
                                      <p:cBhvr>
                                        <p:cTn id="114" dur="500" fill="hold"/>
                                        <p:tgtEl>
                                          <p:spTgt spid="28"/>
                                        </p:tgtEl>
                                        <p:attrNameLst>
                                          <p:attrName>ppt_w</p:attrName>
                                        </p:attrNameLst>
                                      </p:cBhvr>
                                      <p:tavLst>
                                        <p:tav tm="0">
                                          <p:val>
                                            <p:fltVal val="0"/>
                                          </p:val>
                                        </p:tav>
                                        <p:tav tm="100000">
                                          <p:val>
                                            <p:strVal val="#ppt_w"/>
                                          </p:val>
                                        </p:tav>
                                      </p:tavLst>
                                    </p:anim>
                                    <p:anim calcmode="lin" valueType="num">
                                      <p:cBhvr>
                                        <p:cTn id="115" dur="500" fill="hold"/>
                                        <p:tgtEl>
                                          <p:spTgt spid="28"/>
                                        </p:tgtEl>
                                        <p:attrNameLst>
                                          <p:attrName>ppt_h</p:attrName>
                                        </p:attrNameLst>
                                      </p:cBhvr>
                                      <p:tavLst>
                                        <p:tav tm="0">
                                          <p:val>
                                            <p:fltVal val="0"/>
                                          </p:val>
                                        </p:tav>
                                        <p:tav tm="100000">
                                          <p:val>
                                            <p:strVal val="#ppt_h"/>
                                          </p:val>
                                        </p:tav>
                                      </p:tavLst>
                                    </p:anim>
                                    <p:animEffect transition="in" filter="fade">
                                      <p:cBhvr>
                                        <p:cTn id="116" dur="500"/>
                                        <p:tgtEl>
                                          <p:spTgt spid="28"/>
                                        </p:tgtEl>
                                      </p:cBhvr>
                                    </p:animEffect>
                                  </p:childTnLst>
                                </p:cTn>
                              </p:par>
                            </p:childTnLst>
                          </p:cTn>
                        </p:par>
                      </p:childTnLst>
                    </p:cTn>
                  </p:par>
                  <p:par>
                    <p:cTn id="117" fill="hold">
                      <p:stCondLst>
                        <p:cond delay="indefinite"/>
                      </p:stCondLst>
                      <p:childTnLst>
                        <p:par>
                          <p:cTn id="118" fill="hold">
                            <p:stCondLst>
                              <p:cond delay="0"/>
                            </p:stCondLst>
                            <p:childTnLst>
                              <p:par>
                                <p:cTn id="119" presetID="53" presetClass="entr" presetSubtype="16" fill="hold" grpId="0" nodeType="clickEffect">
                                  <p:stCondLst>
                                    <p:cond delay="0"/>
                                  </p:stCondLst>
                                  <p:childTnLst>
                                    <p:set>
                                      <p:cBhvr>
                                        <p:cTn id="120" dur="1" fill="hold">
                                          <p:stCondLst>
                                            <p:cond delay="0"/>
                                          </p:stCondLst>
                                        </p:cTn>
                                        <p:tgtEl>
                                          <p:spTgt spid="25"/>
                                        </p:tgtEl>
                                        <p:attrNameLst>
                                          <p:attrName>style.visibility</p:attrName>
                                        </p:attrNameLst>
                                      </p:cBhvr>
                                      <p:to>
                                        <p:strVal val="visible"/>
                                      </p:to>
                                    </p:set>
                                    <p:anim calcmode="lin" valueType="num">
                                      <p:cBhvr>
                                        <p:cTn id="121" dur="500" fill="hold"/>
                                        <p:tgtEl>
                                          <p:spTgt spid="25"/>
                                        </p:tgtEl>
                                        <p:attrNameLst>
                                          <p:attrName>ppt_w</p:attrName>
                                        </p:attrNameLst>
                                      </p:cBhvr>
                                      <p:tavLst>
                                        <p:tav tm="0">
                                          <p:val>
                                            <p:fltVal val="0"/>
                                          </p:val>
                                        </p:tav>
                                        <p:tav tm="100000">
                                          <p:val>
                                            <p:strVal val="#ppt_w"/>
                                          </p:val>
                                        </p:tav>
                                      </p:tavLst>
                                    </p:anim>
                                    <p:anim calcmode="lin" valueType="num">
                                      <p:cBhvr>
                                        <p:cTn id="122" dur="500" fill="hold"/>
                                        <p:tgtEl>
                                          <p:spTgt spid="25"/>
                                        </p:tgtEl>
                                        <p:attrNameLst>
                                          <p:attrName>ppt_h</p:attrName>
                                        </p:attrNameLst>
                                      </p:cBhvr>
                                      <p:tavLst>
                                        <p:tav tm="0">
                                          <p:val>
                                            <p:fltVal val="0"/>
                                          </p:val>
                                        </p:tav>
                                        <p:tav tm="100000">
                                          <p:val>
                                            <p:strVal val="#ppt_h"/>
                                          </p:val>
                                        </p:tav>
                                      </p:tavLst>
                                    </p:anim>
                                    <p:animEffect transition="in" filter="fade">
                                      <p:cBhvr>
                                        <p:cTn id="123" dur="500"/>
                                        <p:tgtEl>
                                          <p:spTgt spid="25"/>
                                        </p:tgtEl>
                                      </p:cBhvr>
                                    </p:animEffect>
                                  </p:childTnLst>
                                </p:cTn>
                              </p:par>
                            </p:childTnLst>
                          </p:cTn>
                        </p:par>
                      </p:childTnLst>
                    </p:cTn>
                  </p:par>
                  <p:par>
                    <p:cTn id="124" fill="hold">
                      <p:stCondLst>
                        <p:cond delay="indefinite"/>
                      </p:stCondLst>
                      <p:childTnLst>
                        <p:par>
                          <p:cTn id="125" fill="hold">
                            <p:stCondLst>
                              <p:cond delay="0"/>
                            </p:stCondLst>
                            <p:childTnLst>
                              <p:par>
                                <p:cTn id="126" presetID="53" presetClass="entr" presetSubtype="16" fill="hold" nodeType="clickEffect">
                                  <p:stCondLst>
                                    <p:cond delay="0"/>
                                  </p:stCondLst>
                                  <p:childTnLst>
                                    <p:set>
                                      <p:cBhvr>
                                        <p:cTn id="127" dur="1" fill="hold">
                                          <p:stCondLst>
                                            <p:cond delay="0"/>
                                          </p:stCondLst>
                                        </p:cTn>
                                        <p:tgtEl>
                                          <p:spTgt spid="33"/>
                                        </p:tgtEl>
                                        <p:attrNameLst>
                                          <p:attrName>style.visibility</p:attrName>
                                        </p:attrNameLst>
                                      </p:cBhvr>
                                      <p:to>
                                        <p:strVal val="visible"/>
                                      </p:to>
                                    </p:set>
                                    <p:anim calcmode="lin" valueType="num">
                                      <p:cBhvr>
                                        <p:cTn id="128" dur="500" fill="hold"/>
                                        <p:tgtEl>
                                          <p:spTgt spid="33"/>
                                        </p:tgtEl>
                                        <p:attrNameLst>
                                          <p:attrName>ppt_w</p:attrName>
                                        </p:attrNameLst>
                                      </p:cBhvr>
                                      <p:tavLst>
                                        <p:tav tm="0">
                                          <p:val>
                                            <p:fltVal val="0"/>
                                          </p:val>
                                        </p:tav>
                                        <p:tav tm="100000">
                                          <p:val>
                                            <p:strVal val="#ppt_w"/>
                                          </p:val>
                                        </p:tav>
                                      </p:tavLst>
                                    </p:anim>
                                    <p:anim calcmode="lin" valueType="num">
                                      <p:cBhvr>
                                        <p:cTn id="129" dur="500" fill="hold"/>
                                        <p:tgtEl>
                                          <p:spTgt spid="33"/>
                                        </p:tgtEl>
                                        <p:attrNameLst>
                                          <p:attrName>ppt_h</p:attrName>
                                        </p:attrNameLst>
                                      </p:cBhvr>
                                      <p:tavLst>
                                        <p:tav tm="0">
                                          <p:val>
                                            <p:fltVal val="0"/>
                                          </p:val>
                                        </p:tav>
                                        <p:tav tm="100000">
                                          <p:val>
                                            <p:strVal val="#ppt_h"/>
                                          </p:val>
                                        </p:tav>
                                      </p:tavLst>
                                    </p:anim>
                                    <p:animEffect transition="in" filter="fade">
                                      <p:cBhvr>
                                        <p:cTn id="130" dur="500"/>
                                        <p:tgtEl>
                                          <p:spTgt spid="33"/>
                                        </p:tgtEl>
                                      </p:cBhvr>
                                    </p:animEffect>
                                  </p:childTnLst>
                                </p:cTn>
                              </p:par>
                            </p:childTnLst>
                          </p:cTn>
                        </p:par>
                      </p:childTnLst>
                    </p:cTn>
                  </p:par>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26"/>
                                        </p:tgtEl>
                                        <p:attrNameLst>
                                          <p:attrName>style.visibility</p:attrName>
                                        </p:attrNameLst>
                                      </p:cBhvr>
                                      <p:to>
                                        <p:strVal val="visible"/>
                                      </p:to>
                                    </p:set>
                                    <p:anim calcmode="lin" valueType="num">
                                      <p:cBhvr>
                                        <p:cTn id="135" dur="500" fill="hold"/>
                                        <p:tgtEl>
                                          <p:spTgt spid="26"/>
                                        </p:tgtEl>
                                        <p:attrNameLst>
                                          <p:attrName>ppt_w</p:attrName>
                                        </p:attrNameLst>
                                      </p:cBhvr>
                                      <p:tavLst>
                                        <p:tav tm="0">
                                          <p:val>
                                            <p:fltVal val="0"/>
                                          </p:val>
                                        </p:tav>
                                        <p:tav tm="100000">
                                          <p:val>
                                            <p:strVal val="#ppt_w"/>
                                          </p:val>
                                        </p:tav>
                                      </p:tavLst>
                                    </p:anim>
                                    <p:anim calcmode="lin" valueType="num">
                                      <p:cBhvr>
                                        <p:cTn id="136" dur="500" fill="hold"/>
                                        <p:tgtEl>
                                          <p:spTgt spid="26"/>
                                        </p:tgtEl>
                                        <p:attrNameLst>
                                          <p:attrName>ppt_h</p:attrName>
                                        </p:attrNameLst>
                                      </p:cBhvr>
                                      <p:tavLst>
                                        <p:tav tm="0">
                                          <p:val>
                                            <p:fltVal val="0"/>
                                          </p:val>
                                        </p:tav>
                                        <p:tav tm="100000">
                                          <p:val>
                                            <p:strVal val="#ppt_h"/>
                                          </p:val>
                                        </p:tav>
                                      </p:tavLst>
                                    </p:anim>
                                    <p:animEffect transition="in" filter="fade">
                                      <p:cBhvr>
                                        <p:cTn id="137" dur="500"/>
                                        <p:tgtEl>
                                          <p:spTgt spid="26"/>
                                        </p:tgtEl>
                                      </p:cBhvr>
                                    </p:animEffect>
                                  </p:childTnLst>
                                </p:cTn>
                              </p:par>
                            </p:childTnLst>
                          </p:cTn>
                        </p:par>
                      </p:childTnLst>
                    </p:cTn>
                  </p:par>
                  <p:par>
                    <p:cTn id="138" fill="hold">
                      <p:stCondLst>
                        <p:cond delay="indefinite"/>
                      </p:stCondLst>
                      <p:childTnLst>
                        <p:par>
                          <p:cTn id="139" fill="hold">
                            <p:stCondLst>
                              <p:cond delay="0"/>
                            </p:stCondLst>
                            <p:childTnLst>
                              <p:par>
                                <p:cTn id="140" presetID="53" presetClass="entr" presetSubtype="16" fill="hold" nodeType="clickEffect">
                                  <p:stCondLst>
                                    <p:cond delay="0"/>
                                  </p:stCondLst>
                                  <p:childTnLst>
                                    <p:set>
                                      <p:cBhvr>
                                        <p:cTn id="141" dur="1" fill="hold">
                                          <p:stCondLst>
                                            <p:cond delay="0"/>
                                          </p:stCondLst>
                                        </p:cTn>
                                        <p:tgtEl>
                                          <p:spTgt spid="37"/>
                                        </p:tgtEl>
                                        <p:attrNameLst>
                                          <p:attrName>style.visibility</p:attrName>
                                        </p:attrNameLst>
                                      </p:cBhvr>
                                      <p:to>
                                        <p:strVal val="visible"/>
                                      </p:to>
                                    </p:set>
                                    <p:anim calcmode="lin" valueType="num">
                                      <p:cBhvr>
                                        <p:cTn id="142" dur="500" fill="hold"/>
                                        <p:tgtEl>
                                          <p:spTgt spid="37"/>
                                        </p:tgtEl>
                                        <p:attrNameLst>
                                          <p:attrName>ppt_w</p:attrName>
                                        </p:attrNameLst>
                                      </p:cBhvr>
                                      <p:tavLst>
                                        <p:tav tm="0">
                                          <p:val>
                                            <p:fltVal val="0"/>
                                          </p:val>
                                        </p:tav>
                                        <p:tav tm="100000">
                                          <p:val>
                                            <p:strVal val="#ppt_w"/>
                                          </p:val>
                                        </p:tav>
                                      </p:tavLst>
                                    </p:anim>
                                    <p:anim calcmode="lin" valueType="num">
                                      <p:cBhvr>
                                        <p:cTn id="143" dur="500" fill="hold"/>
                                        <p:tgtEl>
                                          <p:spTgt spid="37"/>
                                        </p:tgtEl>
                                        <p:attrNameLst>
                                          <p:attrName>ppt_h</p:attrName>
                                        </p:attrNameLst>
                                      </p:cBhvr>
                                      <p:tavLst>
                                        <p:tav tm="0">
                                          <p:val>
                                            <p:fltVal val="0"/>
                                          </p:val>
                                        </p:tav>
                                        <p:tav tm="100000">
                                          <p:val>
                                            <p:strVal val="#ppt_h"/>
                                          </p:val>
                                        </p:tav>
                                      </p:tavLst>
                                    </p:anim>
                                    <p:animEffect transition="in" filter="fade">
                                      <p:cBhvr>
                                        <p:cTn id="144" dur="500"/>
                                        <p:tgtEl>
                                          <p:spTgt spid="37"/>
                                        </p:tgtEl>
                                      </p:cBhvr>
                                    </p:animEffect>
                                  </p:childTnLst>
                                </p:cTn>
                              </p:par>
                            </p:childTnLst>
                          </p:cTn>
                        </p:par>
                      </p:childTnLst>
                    </p:cTn>
                  </p:par>
                  <p:par>
                    <p:cTn id="145" fill="hold">
                      <p:stCondLst>
                        <p:cond delay="indefinite"/>
                      </p:stCondLst>
                      <p:childTnLst>
                        <p:par>
                          <p:cTn id="146" fill="hold">
                            <p:stCondLst>
                              <p:cond delay="0"/>
                            </p:stCondLst>
                            <p:childTnLst>
                              <p:par>
                                <p:cTn id="147" presetID="53" presetClass="entr" presetSubtype="16" fill="hold" grpId="0" nodeType="clickEffect">
                                  <p:stCondLst>
                                    <p:cond delay="0"/>
                                  </p:stCondLst>
                                  <p:childTnLst>
                                    <p:set>
                                      <p:cBhvr>
                                        <p:cTn id="148" dur="1" fill="hold">
                                          <p:stCondLst>
                                            <p:cond delay="0"/>
                                          </p:stCondLst>
                                        </p:cTn>
                                        <p:tgtEl>
                                          <p:spTgt spid="34"/>
                                        </p:tgtEl>
                                        <p:attrNameLst>
                                          <p:attrName>style.visibility</p:attrName>
                                        </p:attrNameLst>
                                      </p:cBhvr>
                                      <p:to>
                                        <p:strVal val="visible"/>
                                      </p:to>
                                    </p:set>
                                    <p:anim calcmode="lin" valueType="num">
                                      <p:cBhvr>
                                        <p:cTn id="149" dur="500" fill="hold"/>
                                        <p:tgtEl>
                                          <p:spTgt spid="34"/>
                                        </p:tgtEl>
                                        <p:attrNameLst>
                                          <p:attrName>ppt_w</p:attrName>
                                        </p:attrNameLst>
                                      </p:cBhvr>
                                      <p:tavLst>
                                        <p:tav tm="0">
                                          <p:val>
                                            <p:fltVal val="0"/>
                                          </p:val>
                                        </p:tav>
                                        <p:tav tm="100000">
                                          <p:val>
                                            <p:strVal val="#ppt_w"/>
                                          </p:val>
                                        </p:tav>
                                      </p:tavLst>
                                    </p:anim>
                                    <p:anim calcmode="lin" valueType="num">
                                      <p:cBhvr>
                                        <p:cTn id="150" dur="500" fill="hold"/>
                                        <p:tgtEl>
                                          <p:spTgt spid="34"/>
                                        </p:tgtEl>
                                        <p:attrNameLst>
                                          <p:attrName>ppt_h</p:attrName>
                                        </p:attrNameLst>
                                      </p:cBhvr>
                                      <p:tavLst>
                                        <p:tav tm="0">
                                          <p:val>
                                            <p:fltVal val="0"/>
                                          </p:val>
                                        </p:tav>
                                        <p:tav tm="100000">
                                          <p:val>
                                            <p:strVal val="#ppt_h"/>
                                          </p:val>
                                        </p:tav>
                                      </p:tavLst>
                                    </p:anim>
                                    <p:animEffect transition="in" filter="fade">
                                      <p:cBhvr>
                                        <p:cTn id="151" dur="500"/>
                                        <p:tgtEl>
                                          <p:spTgt spid="34"/>
                                        </p:tgtEl>
                                      </p:cBhvr>
                                    </p:animEffect>
                                  </p:childTnLst>
                                </p:cTn>
                              </p:par>
                            </p:childTnLst>
                          </p:cTn>
                        </p:par>
                      </p:childTnLst>
                    </p:cTn>
                  </p:par>
                  <p:par>
                    <p:cTn id="152" fill="hold">
                      <p:stCondLst>
                        <p:cond delay="indefinite"/>
                      </p:stCondLst>
                      <p:childTnLst>
                        <p:par>
                          <p:cTn id="153" fill="hold">
                            <p:stCondLst>
                              <p:cond delay="0"/>
                            </p:stCondLst>
                            <p:childTnLst>
                              <p:par>
                                <p:cTn id="154" presetID="53" presetClass="entr" presetSubtype="16" fill="hold" nodeType="clickEffect">
                                  <p:stCondLst>
                                    <p:cond delay="0"/>
                                  </p:stCondLst>
                                  <p:childTnLst>
                                    <p:set>
                                      <p:cBhvr>
                                        <p:cTn id="155" dur="1" fill="hold">
                                          <p:stCondLst>
                                            <p:cond delay="0"/>
                                          </p:stCondLst>
                                        </p:cTn>
                                        <p:tgtEl>
                                          <p:spTgt spid="43"/>
                                        </p:tgtEl>
                                        <p:attrNameLst>
                                          <p:attrName>style.visibility</p:attrName>
                                        </p:attrNameLst>
                                      </p:cBhvr>
                                      <p:to>
                                        <p:strVal val="visible"/>
                                      </p:to>
                                    </p:set>
                                    <p:anim calcmode="lin" valueType="num">
                                      <p:cBhvr>
                                        <p:cTn id="156" dur="500" fill="hold"/>
                                        <p:tgtEl>
                                          <p:spTgt spid="43"/>
                                        </p:tgtEl>
                                        <p:attrNameLst>
                                          <p:attrName>ppt_w</p:attrName>
                                        </p:attrNameLst>
                                      </p:cBhvr>
                                      <p:tavLst>
                                        <p:tav tm="0">
                                          <p:val>
                                            <p:fltVal val="0"/>
                                          </p:val>
                                        </p:tav>
                                        <p:tav tm="100000">
                                          <p:val>
                                            <p:strVal val="#ppt_w"/>
                                          </p:val>
                                        </p:tav>
                                      </p:tavLst>
                                    </p:anim>
                                    <p:anim calcmode="lin" valueType="num">
                                      <p:cBhvr>
                                        <p:cTn id="157" dur="500" fill="hold"/>
                                        <p:tgtEl>
                                          <p:spTgt spid="43"/>
                                        </p:tgtEl>
                                        <p:attrNameLst>
                                          <p:attrName>ppt_h</p:attrName>
                                        </p:attrNameLst>
                                      </p:cBhvr>
                                      <p:tavLst>
                                        <p:tav tm="0">
                                          <p:val>
                                            <p:fltVal val="0"/>
                                          </p:val>
                                        </p:tav>
                                        <p:tav tm="100000">
                                          <p:val>
                                            <p:strVal val="#ppt_h"/>
                                          </p:val>
                                        </p:tav>
                                      </p:tavLst>
                                    </p:anim>
                                    <p:animEffect transition="in" filter="fade">
                                      <p:cBhvr>
                                        <p:cTn id="158" dur="500"/>
                                        <p:tgtEl>
                                          <p:spTgt spid="43"/>
                                        </p:tgtEl>
                                      </p:cBhvr>
                                    </p:animEffect>
                                  </p:childTnLst>
                                </p:cTn>
                              </p:par>
                            </p:childTnLst>
                          </p:cTn>
                        </p:par>
                      </p:childTnLst>
                    </p:cTn>
                  </p:par>
                  <p:par>
                    <p:cTn id="159" fill="hold">
                      <p:stCondLst>
                        <p:cond delay="indefinite"/>
                      </p:stCondLst>
                      <p:childTnLst>
                        <p:par>
                          <p:cTn id="160" fill="hold">
                            <p:stCondLst>
                              <p:cond delay="0"/>
                            </p:stCondLst>
                            <p:childTnLst>
                              <p:par>
                                <p:cTn id="161" presetID="53" presetClass="entr" presetSubtype="16" fill="hold" grpId="0" nodeType="clickEffect">
                                  <p:stCondLst>
                                    <p:cond delay="0"/>
                                  </p:stCondLst>
                                  <p:childTnLst>
                                    <p:set>
                                      <p:cBhvr>
                                        <p:cTn id="162" dur="1" fill="hold">
                                          <p:stCondLst>
                                            <p:cond delay="0"/>
                                          </p:stCondLst>
                                        </p:cTn>
                                        <p:tgtEl>
                                          <p:spTgt spid="35"/>
                                        </p:tgtEl>
                                        <p:attrNameLst>
                                          <p:attrName>style.visibility</p:attrName>
                                        </p:attrNameLst>
                                      </p:cBhvr>
                                      <p:to>
                                        <p:strVal val="visible"/>
                                      </p:to>
                                    </p:set>
                                    <p:anim calcmode="lin" valueType="num">
                                      <p:cBhvr>
                                        <p:cTn id="163" dur="500" fill="hold"/>
                                        <p:tgtEl>
                                          <p:spTgt spid="35"/>
                                        </p:tgtEl>
                                        <p:attrNameLst>
                                          <p:attrName>ppt_w</p:attrName>
                                        </p:attrNameLst>
                                      </p:cBhvr>
                                      <p:tavLst>
                                        <p:tav tm="0">
                                          <p:val>
                                            <p:fltVal val="0"/>
                                          </p:val>
                                        </p:tav>
                                        <p:tav tm="100000">
                                          <p:val>
                                            <p:strVal val="#ppt_w"/>
                                          </p:val>
                                        </p:tav>
                                      </p:tavLst>
                                    </p:anim>
                                    <p:anim calcmode="lin" valueType="num">
                                      <p:cBhvr>
                                        <p:cTn id="164" dur="500" fill="hold"/>
                                        <p:tgtEl>
                                          <p:spTgt spid="35"/>
                                        </p:tgtEl>
                                        <p:attrNameLst>
                                          <p:attrName>ppt_h</p:attrName>
                                        </p:attrNameLst>
                                      </p:cBhvr>
                                      <p:tavLst>
                                        <p:tav tm="0">
                                          <p:val>
                                            <p:fltVal val="0"/>
                                          </p:val>
                                        </p:tav>
                                        <p:tav tm="100000">
                                          <p:val>
                                            <p:strVal val="#ppt_h"/>
                                          </p:val>
                                        </p:tav>
                                      </p:tavLst>
                                    </p:anim>
                                    <p:animEffect transition="in" filter="fade">
                                      <p:cBhvr>
                                        <p:cTn id="165" dur="500"/>
                                        <p:tgtEl>
                                          <p:spTgt spid="35"/>
                                        </p:tgtEl>
                                      </p:cBhvr>
                                    </p:animEffect>
                                  </p:childTnLst>
                                </p:cTn>
                              </p:par>
                            </p:childTnLst>
                          </p:cTn>
                        </p:par>
                      </p:childTnLst>
                    </p:cTn>
                  </p:par>
                  <p:par>
                    <p:cTn id="166" fill="hold">
                      <p:stCondLst>
                        <p:cond delay="indefinite"/>
                      </p:stCondLst>
                      <p:childTnLst>
                        <p:par>
                          <p:cTn id="167" fill="hold">
                            <p:stCondLst>
                              <p:cond delay="0"/>
                            </p:stCondLst>
                            <p:childTnLst>
                              <p:par>
                                <p:cTn id="168" presetID="53" presetClass="entr" presetSubtype="16" fill="hold" nodeType="clickEffect">
                                  <p:stCondLst>
                                    <p:cond delay="0"/>
                                  </p:stCondLst>
                                  <p:childTnLst>
                                    <p:set>
                                      <p:cBhvr>
                                        <p:cTn id="169" dur="1" fill="hold">
                                          <p:stCondLst>
                                            <p:cond delay="0"/>
                                          </p:stCondLst>
                                        </p:cTn>
                                        <p:tgtEl>
                                          <p:spTgt spid="48"/>
                                        </p:tgtEl>
                                        <p:attrNameLst>
                                          <p:attrName>style.visibility</p:attrName>
                                        </p:attrNameLst>
                                      </p:cBhvr>
                                      <p:to>
                                        <p:strVal val="visible"/>
                                      </p:to>
                                    </p:set>
                                    <p:anim calcmode="lin" valueType="num">
                                      <p:cBhvr>
                                        <p:cTn id="170" dur="500" fill="hold"/>
                                        <p:tgtEl>
                                          <p:spTgt spid="48"/>
                                        </p:tgtEl>
                                        <p:attrNameLst>
                                          <p:attrName>ppt_w</p:attrName>
                                        </p:attrNameLst>
                                      </p:cBhvr>
                                      <p:tavLst>
                                        <p:tav tm="0">
                                          <p:val>
                                            <p:fltVal val="0"/>
                                          </p:val>
                                        </p:tav>
                                        <p:tav tm="100000">
                                          <p:val>
                                            <p:strVal val="#ppt_w"/>
                                          </p:val>
                                        </p:tav>
                                      </p:tavLst>
                                    </p:anim>
                                    <p:anim calcmode="lin" valueType="num">
                                      <p:cBhvr>
                                        <p:cTn id="171" dur="500" fill="hold"/>
                                        <p:tgtEl>
                                          <p:spTgt spid="48"/>
                                        </p:tgtEl>
                                        <p:attrNameLst>
                                          <p:attrName>ppt_h</p:attrName>
                                        </p:attrNameLst>
                                      </p:cBhvr>
                                      <p:tavLst>
                                        <p:tav tm="0">
                                          <p:val>
                                            <p:fltVal val="0"/>
                                          </p:val>
                                        </p:tav>
                                        <p:tav tm="100000">
                                          <p:val>
                                            <p:strVal val="#ppt_h"/>
                                          </p:val>
                                        </p:tav>
                                      </p:tavLst>
                                    </p:anim>
                                    <p:animEffect transition="in" filter="fade">
                                      <p:cBhvr>
                                        <p:cTn id="172" dur="500"/>
                                        <p:tgtEl>
                                          <p:spTgt spid="48"/>
                                        </p:tgtEl>
                                      </p:cBhvr>
                                    </p:animEffect>
                                  </p:childTnLst>
                                </p:cTn>
                              </p:par>
                            </p:childTnLst>
                          </p:cTn>
                        </p:par>
                      </p:childTnLst>
                    </p:cTn>
                  </p:par>
                  <p:par>
                    <p:cTn id="173" fill="hold">
                      <p:stCondLst>
                        <p:cond delay="indefinite"/>
                      </p:stCondLst>
                      <p:childTnLst>
                        <p:par>
                          <p:cTn id="174" fill="hold">
                            <p:stCondLst>
                              <p:cond delay="0"/>
                            </p:stCondLst>
                            <p:childTnLst>
                              <p:par>
                                <p:cTn id="175" presetID="53" presetClass="entr" presetSubtype="16" fill="hold" grpId="0" nodeType="clickEffect">
                                  <p:stCondLst>
                                    <p:cond delay="0"/>
                                  </p:stCondLst>
                                  <p:childTnLst>
                                    <p:set>
                                      <p:cBhvr>
                                        <p:cTn id="176" dur="1" fill="hold">
                                          <p:stCondLst>
                                            <p:cond delay="0"/>
                                          </p:stCondLst>
                                        </p:cTn>
                                        <p:tgtEl>
                                          <p:spTgt spid="44"/>
                                        </p:tgtEl>
                                        <p:attrNameLst>
                                          <p:attrName>style.visibility</p:attrName>
                                        </p:attrNameLst>
                                      </p:cBhvr>
                                      <p:to>
                                        <p:strVal val="visible"/>
                                      </p:to>
                                    </p:set>
                                    <p:anim calcmode="lin" valueType="num">
                                      <p:cBhvr>
                                        <p:cTn id="177" dur="500" fill="hold"/>
                                        <p:tgtEl>
                                          <p:spTgt spid="44"/>
                                        </p:tgtEl>
                                        <p:attrNameLst>
                                          <p:attrName>ppt_w</p:attrName>
                                        </p:attrNameLst>
                                      </p:cBhvr>
                                      <p:tavLst>
                                        <p:tav tm="0">
                                          <p:val>
                                            <p:fltVal val="0"/>
                                          </p:val>
                                        </p:tav>
                                        <p:tav tm="100000">
                                          <p:val>
                                            <p:strVal val="#ppt_w"/>
                                          </p:val>
                                        </p:tav>
                                      </p:tavLst>
                                    </p:anim>
                                    <p:anim calcmode="lin" valueType="num">
                                      <p:cBhvr>
                                        <p:cTn id="178" dur="500" fill="hold"/>
                                        <p:tgtEl>
                                          <p:spTgt spid="44"/>
                                        </p:tgtEl>
                                        <p:attrNameLst>
                                          <p:attrName>ppt_h</p:attrName>
                                        </p:attrNameLst>
                                      </p:cBhvr>
                                      <p:tavLst>
                                        <p:tav tm="0">
                                          <p:val>
                                            <p:fltVal val="0"/>
                                          </p:val>
                                        </p:tav>
                                        <p:tav tm="100000">
                                          <p:val>
                                            <p:strVal val="#ppt_h"/>
                                          </p:val>
                                        </p:tav>
                                      </p:tavLst>
                                    </p:anim>
                                    <p:animEffect transition="in" filter="fade">
                                      <p:cBhvr>
                                        <p:cTn id="179" dur="500"/>
                                        <p:tgtEl>
                                          <p:spTgt spid="44"/>
                                        </p:tgtEl>
                                      </p:cBhvr>
                                    </p:animEffect>
                                  </p:childTnLst>
                                </p:cTn>
                              </p:par>
                            </p:childTnLst>
                          </p:cTn>
                        </p:par>
                      </p:childTnLst>
                    </p:cTn>
                  </p:par>
                  <p:par>
                    <p:cTn id="180" fill="hold">
                      <p:stCondLst>
                        <p:cond delay="indefinite"/>
                      </p:stCondLst>
                      <p:childTnLst>
                        <p:par>
                          <p:cTn id="181" fill="hold">
                            <p:stCondLst>
                              <p:cond delay="0"/>
                            </p:stCondLst>
                            <p:childTnLst>
                              <p:par>
                                <p:cTn id="182" presetID="53" presetClass="entr" presetSubtype="16" fill="hold" nodeType="clickEffect">
                                  <p:stCondLst>
                                    <p:cond delay="0"/>
                                  </p:stCondLst>
                                  <p:childTnLst>
                                    <p:set>
                                      <p:cBhvr>
                                        <p:cTn id="183" dur="1" fill="hold">
                                          <p:stCondLst>
                                            <p:cond delay="0"/>
                                          </p:stCondLst>
                                        </p:cTn>
                                        <p:tgtEl>
                                          <p:spTgt spid="50"/>
                                        </p:tgtEl>
                                        <p:attrNameLst>
                                          <p:attrName>style.visibility</p:attrName>
                                        </p:attrNameLst>
                                      </p:cBhvr>
                                      <p:to>
                                        <p:strVal val="visible"/>
                                      </p:to>
                                    </p:set>
                                    <p:anim calcmode="lin" valueType="num">
                                      <p:cBhvr>
                                        <p:cTn id="184" dur="500" fill="hold"/>
                                        <p:tgtEl>
                                          <p:spTgt spid="50"/>
                                        </p:tgtEl>
                                        <p:attrNameLst>
                                          <p:attrName>ppt_w</p:attrName>
                                        </p:attrNameLst>
                                      </p:cBhvr>
                                      <p:tavLst>
                                        <p:tav tm="0">
                                          <p:val>
                                            <p:fltVal val="0"/>
                                          </p:val>
                                        </p:tav>
                                        <p:tav tm="100000">
                                          <p:val>
                                            <p:strVal val="#ppt_w"/>
                                          </p:val>
                                        </p:tav>
                                      </p:tavLst>
                                    </p:anim>
                                    <p:anim calcmode="lin" valueType="num">
                                      <p:cBhvr>
                                        <p:cTn id="185" dur="500" fill="hold"/>
                                        <p:tgtEl>
                                          <p:spTgt spid="50"/>
                                        </p:tgtEl>
                                        <p:attrNameLst>
                                          <p:attrName>ppt_h</p:attrName>
                                        </p:attrNameLst>
                                      </p:cBhvr>
                                      <p:tavLst>
                                        <p:tav tm="0">
                                          <p:val>
                                            <p:fltVal val="0"/>
                                          </p:val>
                                        </p:tav>
                                        <p:tav tm="100000">
                                          <p:val>
                                            <p:strVal val="#ppt_h"/>
                                          </p:val>
                                        </p:tav>
                                      </p:tavLst>
                                    </p:anim>
                                    <p:animEffect transition="in" filter="fade">
                                      <p:cBhvr>
                                        <p:cTn id="186" dur="500"/>
                                        <p:tgtEl>
                                          <p:spTgt spid="50"/>
                                        </p:tgtEl>
                                      </p:cBhvr>
                                    </p:animEffect>
                                  </p:childTnLst>
                                </p:cTn>
                              </p:par>
                            </p:childTnLst>
                          </p:cTn>
                        </p:par>
                      </p:childTnLst>
                    </p:cTn>
                  </p:par>
                  <p:par>
                    <p:cTn id="187" fill="hold">
                      <p:stCondLst>
                        <p:cond delay="indefinite"/>
                      </p:stCondLst>
                      <p:childTnLst>
                        <p:par>
                          <p:cTn id="188" fill="hold">
                            <p:stCondLst>
                              <p:cond delay="0"/>
                            </p:stCondLst>
                            <p:childTnLst>
                              <p:par>
                                <p:cTn id="189" presetID="53" presetClass="entr" presetSubtype="16" fill="hold" grpId="0" nodeType="clickEffect">
                                  <p:stCondLst>
                                    <p:cond delay="0"/>
                                  </p:stCondLst>
                                  <p:childTnLst>
                                    <p:set>
                                      <p:cBhvr>
                                        <p:cTn id="190" dur="1" fill="hold">
                                          <p:stCondLst>
                                            <p:cond delay="0"/>
                                          </p:stCondLst>
                                        </p:cTn>
                                        <p:tgtEl>
                                          <p:spTgt spid="46"/>
                                        </p:tgtEl>
                                        <p:attrNameLst>
                                          <p:attrName>style.visibility</p:attrName>
                                        </p:attrNameLst>
                                      </p:cBhvr>
                                      <p:to>
                                        <p:strVal val="visible"/>
                                      </p:to>
                                    </p:set>
                                    <p:anim calcmode="lin" valueType="num">
                                      <p:cBhvr>
                                        <p:cTn id="191" dur="500" fill="hold"/>
                                        <p:tgtEl>
                                          <p:spTgt spid="46"/>
                                        </p:tgtEl>
                                        <p:attrNameLst>
                                          <p:attrName>ppt_w</p:attrName>
                                        </p:attrNameLst>
                                      </p:cBhvr>
                                      <p:tavLst>
                                        <p:tav tm="0">
                                          <p:val>
                                            <p:fltVal val="0"/>
                                          </p:val>
                                        </p:tav>
                                        <p:tav tm="100000">
                                          <p:val>
                                            <p:strVal val="#ppt_w"/>
                                          </p:val>
                                        </p:tav>
                                      </p:tavLst>
                                    </p:anim>
                                    <p:anim calcmode="lin" valueType="num">
                                      <p:cBhvr>
                                        <p:cTn id="192" dur="500" fill="hold"/>
                                        <p:tgtEl>
                                          <p:spTgt spid="46"/>
                                        </p:tgtEl>
                                        <p:attrNameLst>
                                          <p:attrName>ppt_h</p:attrName>
                                        </p:attrNameLst>
                                      </p:cBhvr>
                                      <p:tavLst>
                                        <p:tav tm="0">
                                          <p:val>
                                            <p:fltVal val="0"/>
                                          </p:val>
                                        </p:tav>
                                        <p:tav tm="100000">
                                          <p:val>
                                            <p:strVal val="#ppt_h"/>
                                          </p:val>
                                        </p:tav>
                                      </p:tavLst>
                                    </p:anim>
                                    <p:animEffect transition="in" filter="fade">
                                      <p:cBhvr>
                                        <p:cTn id="193" dur="500"/>
                                        <p:tgtEl>
                                          <p:spTgt spid="46"/>
                                        </p:tgtEl>
                                      </p:cBhvr>
                                    </p:animEffect>
                                  </p:childTnLst>
                                </p:cTn>
                              </p:par>
                            </p:childTnLst>
                          </p:cTn>
                        </p:par>
                      </p:childTnLst>
                    </p:cTn>
                  </p:par>
                  <p:par>
                    <p:cTn id="194" fill="hold">
                      <p:stCondLst>
                        <p:cond delay="indefinite"/>
                      </p:stCondLst>
                      <p:childTnLst>
                        <p:par>
                          <p:cTn id="195" fill="hold">
                            <p:stCondLst>
                              <p:cond delay="0"/>
                            </p:stCondLst>
                            <p:childTnLst>
                              <p:par>
                                <p:cTn id="196" presetID="53" presetClass="entr" presetSubtype="16" fill="hold" nodeType="clickEffect">
                                  <p:stCondLst>
                                    <p:cond delay="0"/>
                                  </p:stCondLst>
                                  <p:childTnLst>
                                    <p:set>
                                      <p:cBhvr>
                                        <p:cTn id="197" dur="1" fill="hold">
                                          <p:stCondLst>
                                            <p:cond delay="0"/>
                                          </p:stCondLst>
                                        </p:cTn>
                                        <p:tgtEl>
                                          <p:spTgt spid="53"/>
                                        </p:tgtEl>
                                        <p:attrNameLst>
                                          <p:attrName>style.visibility</p:attrName>
                                        </p:attrNameLst>
                                      </p:cBhvr>
                                      <p:to>
                                        <p:strVal val="visible"/>
                                      </p:to>
                                    </p:set>
                                    <p:anim calcmode="lin" valueType="num">
                                      <p:cBhvr>
                                        <p:cTn id="198" dur="500" fill="hold"/>
                                        <p:tgtEl>
                                          <p:spTgt spid="53"/>
                                        </p:tgtEl>
                                        <p:attrNameLst>
                                          <p:attrName>ppt_w</p:attrName>
                                        </p:attrNameLst>
                                      </p:cBhvr>
                                      <p:tavLst>
                                        <p:tav tm="0">
                                          <p:val>
                                            <p:fltVal val="0"/>
                                          </p:val>
                                        </p:tav>
                                        <p:tav tm="100000">
                                          <p:val>
                                            <p:strVal val="#ppt_w"/>
                                          </p:val>
                                        </p:tav>
                                      </p:tavLst>
                                    </p:anim>
                                    <p:anim calcmode="lin" valueType="num">
                                      <p:cBhvr>
                                        <p:cTn id="199" dur="500" fill="hold"/>
                                        <p:tgtEl>
                                          <p:spTgt spid="53"/>
                                        </p:tgtEl>
                                        <p:attrNameLst>
                                          <p:attrName>ppt_h</p:attrName>
                                        </p:attrNameLst>
                                      </p:cBhvr>
                                      <p:tavLst>
                                        <p:tav tm="0">
                                          <p:val>
                                            <p:fltVal val="0"/>
                                          </p:val>
                                        </p:tav>
                                        <p:tav tm="100000">
                                          <p:val>
                                            <p:strVal val="#ppt_h"/>
                                          </p:val>
                                        </p:tav>
                                      </p:tavLst>
                                    </p:anim>
                                    <p:animEffect transition="in" filter="fade">
                                      <p:cBhvr>
                                        <p:cTn id="200" dur="500"/>
                                        <p:tgtEl>
                                          <p:spTgt spid="53"/>
                                        </p:tgtEl>
                                      </p:cBhvr>
                                    </p:animEffect>
                                  </p:childTnLst>
                                </p:cTn>
                              </p:par>
                            </p:childTnLst>
                          </p:cTn>
                        </p:par>
                      </p:childTnLst>
                    </p:cTn>
                  </p:par>
                  <p:par>
                    <p:cTn id="201" fill="hold">
                      <p:stCondLst>
                        <p:cond delay="indefinite"/>
                      </p:stCondLst>
                      <p:childTnLst>
                        <p:par>
                          <p:cTn id="202" fill="hold">
                            <p:stCondLst>
                              <p:cond delay="0"/>
                            </p:stCondLst>
                            <p:childTnLst>
                              <p:par>
                                <p:cTn id="203" presetID="53" presetClass="entr" presetSubtype="16" fill="hold" grpId="0" nodeType="clickEffect">
                                  <p:stCondLst>
                                    <p:cond delay="0"/>
                                  </p:stCondLst>
                                  <p:childTnLst>
                                    <p:set>
                                      <p:cBhvr>
                                        <p:cTn id="204" dur="1" fill="hold">
                                          <p:stCondLst>
                                            <p:cond delay="0"/>
                                          </p:stCondLst>
                                        </p:cTn>
                                        <p:tgtEl>
                                          <p:spTgt spid="45"/>
                                        </p:tgtEl>
                                        <p:attrNameLst>
                                          <p:attrName>style.visibility</p:attrName>
                                        </p:attrNameLst>
                                      </p:cBhvr>
                                      <p:to>
                                        <p:strVal val="visible"/>
                                      </p:to>
                                    </p:set>
                                    <p:anim calcmode="lin" valueType="num">
                                      <p:cBhvr>
                                        <p:cTn id="205" dur="500" fill="hold"/>
                                        <p:tgtEl>
                                          <p:spTgt spid="45"/>
                                        </p:tgtEl>
                                        <p:attrNameLst>
                                          <p:attrName>ppt_w</p:attrName>
                                        </p:attrNameLst>
                                      </p:cBhvr>
                                      <p:tavLst>
                                        <p:tav tm="0">
                                          <p:val>
                                            <p:fltVal val="0"/>
                                          </p:val>
                                        </p:tav>
                                        <p:tav tm="100000">
                                          <p:val>
                                            <p:strVal val="#ppt_w"/>
                                          </p:val>
                                        </p:tav>
                                      </p:tavLst>
                                    </p:anim>
                                    <p:anim calcmode="lin" valueType="num">
                                      <p:cBhvr>
                                        <p:cTn id="206" dur="500" fill="hold"/>
                                        <p:tgtEl>
                                          <p:spTgt spid="45"/>
                                        </p:tgtEl>
                                        <p:attrNameLst>
                                          <p:attrName>ppt_h</p:attrName>
                                        </p:attrNameLst>
                                      </p:cBhvr>
                                      <p:tavLst>
                                        <p:tav tm="0">
                                          <p:val>
                                            <p:fltVal val="0"/>
                                          </p:val>
                                        </p:tav>
                                        <p:tav tm="100000">
                                          <p:val>
                                            <p:strVal val="#ppt_h"/>
                                          </p:val>
                                        </p:tav>
                                      </p:tavLst>
                                    </p:anim>
                                    <p:animEffect transition="in" filter="fade">
                                      <p:cBhvr>
                                        <p:cTn id="20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17" grpId="0"/>
      <p:bldP spid="18" grpId="0"/>
      <p:bldP spid="25" grpId="0"/>
      <p:bldP spid="26" grpId="0"/>
      <p:bldP spid="34" grpId="0"/>
      <p:bldP spid="35" grpId="0"/>
      <p:bldP spid="44" grpId="0"/>
      <p:bldP spid="45" grpId="0"/>
      <p:bldP spid="46"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1059</Words>
  <Application>Microsoft Office PowerPoint</Application>
  <PresentationFormat>عرض على الشاشة (3:4)‏</PresentationFormat>
  <Paragraphs>109</Paragraphs>
  <Slides>12</Slides>
  <Notes>1</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INFLAMMATORY JOINT DISEASE</vt:lpstr>
      <vt:lpstr>الشريحة 2</vt:lpstr>
      <vt:lpstr>Early infections (within first 24-48 hours) may respond to joint aspiration and systemic antibiotics without arthrotomy.</vt:lpstr>
      <vt:lpstr>Noninfectious Diseases (Immunological Joint Disease)</vt:lpstr>
      <vt:lpstr>الشريحة 5</vt:lpstr>
      <vt:lpstr>The more prolonged the synovitis, the more prominent is the joint damage</vt:lpstr>
      <vt:lpstr>Depression, fever, and anorexia may occur with or without lameness.  Joint swelling may be subtle or obvious. Often, more than one joint may be affected. With severe and chronic involvement, cartilage erosion may be detected by palpating crepitation. Joint instability of the carpus and tarsus may be apparent while the dog is ambulatory. Toes may dislocate.  Spontaneous exacerbations and remissions occur. </vt:lpstr>
      <vt:lpstr>Minimal trauma (e.g., fighting, jumping from a truck) may have alerted the owner suddenly to the lameness or joint angulation.</vt:lpstr>
      <vt:lpstr>Differential diagnosis:</vt:lpstr>
      <vt:lpstr>Treatment.</vt:lpstr>
      <vt:lpstr>Lyme Arthritis</vt:lpstr>
      <vt:lpstr>Nonerosive Inflammatory Disease</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INFLAMMATORY JOINT DISEASE</dc:title>
  <dc:creator>dell</dc:creator>
  <cp:lastModifiedBy>dell</cp:lastModifiedBy>
  <cp:revision>10</cp:revision>
  <dcterms:created xsi:type="dcterms:W3CDTF">2021-05-09T10:23:28Z</dcterms:created>
  <dcterms:modified xsi:type="dcterms:W3CDTF">2021-05-22T20:10:57Z</dcterms:modified>
</cp:coreProperties>
</file>